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243"/>
  </p:notesMasterIdLst>
  <p:handoutMasterIdLst>
    <p:handoutMasterId r:id="rId244"/>
  </p:handoutMasterIdLst>
  <p:sldIdLst>
    <p:sldId id="558" r:id="rId2"/>
    <p:sldId id="1870" r:id="rId3"/>
    <p:sldId id="1871" r:id="rId4"/>
    <p:sldId id="1865" r:id="rId5"/>
    <p:sldId id="485" r:id="rId6"/>
    <p:sldId id="1866" r:id="rId7"/>
    <p:sldId id="1867" r:id="rId8"/>
    <p:sldId id="1868" r:id="rId9"/>
    <p:sldId id="1869" r:id="rId10"/>
    <p:sldId id="1862" r:id="rId11"/>
    <p:sldId id="1853" r:id="rId12"/>
    <p:sldId id="1854" r:id="rId13"/>
    <p:sldId id="1855" r:id="rId14"/>
    <p:sldId id="1845" r:id="rId15"/>
    <p:sldId id="1846" r:id="rId16"/>
    <p:sldId id="1847" r:id="rId17"/>
    <p:sldId id="1844" r:id="rId18"/>
    <p:sldId id="1849" r:id="rId19"/>
    <p:sldId id="1850" r:id="rId20"/>
    <p:sldId id="1851" r:id="rId21"/>
    <p:sldId id="1852" r:id="rId22"/>
    <p:sldId id="340" r:id="rId23"/>
    <p:sldId id="1842" r:id="rId24"/>
    <p:sldId id="580" r:id="rId25"/>
    <p:sldId id="1626" r:id="rId26"/>
    <p:sldId id="1627" r:id="rId27"/>
    <p:sldId id="1843" r:id="rId28"/>
    <p:sldId id="1631" r:id="rId29"/>
    <p:sldId id="1632" r:id="rId30"/>
    <p:sldId id="1633" r:id="rId31"/>
    <p:sldId id="1634" r:id="rId32"/>
    <p:sldId id="1636" r:id="rId33"/>
    <p:sldId id="1637" r:id="rId34"/>
    <p:sldId id="1638" r:id="rId35"/>
    <p:sldId id="1639" r:id="rId36"/>
    <p:sldId id="1640" r:id="rId37"/>
    <p:sldId id="1641" r:id="rId38"/>
    <p:sldId id="1838" r:id="rId39"/>
    <p:sldId id="1839" r:id="rId40"/>
    <p:sldId id="1840" r:id="rId41"/>
    <p:sldId id="1841" r:id="rId42"/>
    <p:sldId id="1642" r:id="rId43"/>
    <p:sldId id="1643" r:id="rId44"/>
    <p:sldId id="1644" r:id="rId45"/>
    <p:sldId id="1645" r:id="rId46"/>
    <p:sldId id="1646" r:id="rId47"/>
    <p:sldId id="1647" r:id="rId48"/>
    <p:sldId id="1648" r:id="rId49"/>
    <p:sldId id="1649" r:id="rId50"/>
    <p:sldId id="1650" r:id="rId51"/>
    <p:sldId id="1651" r:id="rId52"/>
    <p:sldId id="1652" r:id="rId53"/>
    <p:sldId id="1653" r:id="rId54"/>
    <p:sldId id="1654" r:id="rId55"/>
    <p:sldId id="1655" r:id="rId56"/>
    <p:sldId id="1656" r:id="rId57"/>
    <p:sldId id="1657" r:id="rId58"/>
    <p:sldId id="1658" r:id="rId59"/>
    <p:sldId id="1659" r:id="rId60"/>
    <p:sldId id="1660" r:id="rId61"/>
    <p:sldId id="1661" r:id="rId62"/>
    <p:sldId id="1662" r:id="rId63"/>
    <p:sldId id="1663" r:id="rId64"/>
    <p:sldId id="1664" r:id="rId65"/>
    <p:sldId id="1666" r:id="rId66"/>
    <p:sldId id="1667" r:id="rId67"/>
    <p:sldId id="1665" r:id="rId68"/>
    <p:sldId id="1668" r:id="rId69"/>
    <p:sldId id="1669" r:id="rId70"/>
    <p:sldId id="1670" r:id="rId71"/>
    <p:sldId id="1671" r:id="rId72"/>
    <p:sldId id="1672" r:id="rId73"/>
    <p:sldId id="1673" r:id="rId74"/>
    <p:sldId id="1674" r:id="rId75"/>
    <p:sldId id="1675" r:id="rId76"/>
    <p:sldId id="1676" r:id="rId77"/>
    <p:sldId id="1677" r:id="rId78"/>
    <p:sldId id="1678" r:id="rId79"/>
    <p:sldId id="1679" r:id="rId80"/>
    <p:sldId id="1680" r:id="rId81"/>
    <p:sldId id="1681" r:id="rId82"/>
    <p:sldId id="1682" r:id="rId83"/>
    <p:sldId id="1683" r:id="rId84"/>
    <p:sldId id="1684" r:id="rId85"/>
    <p:sldId id="1685" r:id="rId86"/>
    <p:sldId id="1686" r:id="rId87"/>
    <p:sldId id="1687" r:id="rId88"/>
    <p:sldId id="1688" r:id="rId89"/>
    <p:sldId id="1689" r:id="rId90"/>
    <p:sldId id="1690" r:id="rId91"/>
    <p:sldId id="1691" r:id="rId92"/>
    <p:sldId id="1692" r:id="rId93"/>
    <p:sldId id="1693" r:id="rId94"/>
    <p:sldId id="1694" r:id="rId95"/>
    <p:sldId id="1695" r:id="rId96"/>
    <p:sldId id="1696" r:id="rId97"/>
    <p:sldId id="1697" r:id="rId98"/>
    <p:sldId id="1698" r:id="rId99"/>
    <p:sldId id="1699" r:id="rId100"/>
    <p:sldId id="1700" r:id="rId101"/>
    <p:sldId id="1701" r:id="rId102"/>
    <p:sldId id="1702" r:id="rId103"/>
    <p:sldId id="1703" r:id="rId104"/>
    <p:sldId id="1704" r:id="rId105"/>
    <p:sldId id="1705" r:id="rId106"/>
    <p:sldId id="1706" r:id="rId107"/>
    <p:sldId id="1707" r:id="rId108"/>
    <p:sldId id="1708" r:id="rId109"/>
    <p:sldId id="1709" r:id="rId110"/>
    <p:sldId id="1710" r:id="rId111"/>
    <p:sldId id="1711" r:id="rId112"/>
    <p:sldId id="1712" r:id="rId113"/>
    <p:sldId id="1713" r:id="rId114"/>
    <p:sldId id="1714" r:id="rId115"/>
    <p:sldId id="1715" r:id="rId116"/>
    <p:sldId id="1716" r:id="rId117"/>
    <p:sldId id="1717" r:id="rId118"/>
    <p:sldId id="1718" r:id="rId119"/>
    <p:sldId id="1719" r:id="rId120"/>
    <p:sldId id="1720" r:id="rId121"/>
    <p:sldId id="1721" r:id="rId122"/>
    <p:sldId id="1722" r:id="rId123"/>
    <p:sldId id="1723" r:id="rId124"/>
    <p:sldId id="1724" r:id="rId125"/>
    <p:sldId id="1725" r:id="rId126"/>
    <p:sldId id="1726" r:id="rId127"/>
    <p:sldId id="1727" r:id="rId128"/>
    <p:sldId id="1728" r:id="rId129"/>
    <p:sldId id="1729" r:id="rId130"/>
    <p:sldId id="1730" r:id="rId131"/>
    <p:sldId id="1731" r:id="rId132"/>
    <p:sldId id="1732" r:id="rId133"/>
    <p:sldId id="1733" r:id="rId134"/>
    <p:sldId id="1734" r:id="rId135"/>
    <p:sldId id="1735" r:id="rId136"/>
    <p:sldId id="1736" r:id="rId137"/>
    <p:sldId id="1737" r:id="rId138"/>
    <p:sldId id="1738" r:id="rId139"/>
    <p:sldId id="1739" r:id="rId140"/>
    <p:sldId id="1740" r:id="rId141"/>
    <p:sldId id="1741" r:id="rId142"/>
    <p:sldId id="1742" r:id="rId143"/>
    <p:sldId id="1743" r:id="rId144"/>
    <p:sldId id="1744" r:id="rId145"/>
    <p:sldId id="1745" r:id="rId146"/>
    <p:sldId id="1746" r:id="rId147"/>
    <p:sldId id="1747" r:id="rId148"/>
    <p:sldId id="1748" r:id="rId149"/>
    <p:sldId id="1749" r:id="rId150"/>
    <p:sldId id="1750" r:id="rId151"/>
    <p:sldId id="1751" r:id="rId152"/>
    <p:sldId id="1752" r:id="rId153"/>
    <p:sldId id="1753" r:id="rId154"/>
    <p:sldId id="1754" r:id="rId155"/>
    <p:sldId id="1755" r:id="rId156"/>
    <p:sldId id="1756" r:id="rId157"/>
    <p:sldId id="1757" r:id="rId158"/>
    <p:sldId id="1758" r:id="rId159"/>
    <p:sldId id="1759" r:id="rId160"/>
    <p:sldId id="1760" r:id="rId161"/>
    <p:sldId id="1761" r:id="rId162"/>
    <p:sldId id="1762" r:id="rId163"/>
    <p:sldId id="1763" r:id="rId164"/>
    <p:sldId id="1764" r:id="rId165"/>
    <p:sldId id="1765" r:id="rId166"/>
    <p:sldId id="1766" r:id="rId167"/>
    <p:sldId id="1767" r:id="rId168"/>
    <p:sldId id="1768" r:id="rId169"/>
    <p:sldId id="1769" r:id="rId170"/>
    <p:sldId id="1770" r:id="rId171"/>
    <p:sldId id="1771" r:id="rId172"/>
    <p:sldId id="1772" r:id="rId173"/>
    <p:sldId id="1773" r:id="rId174"/>
    <p:sldId id="1774" r:id="rId175"/>
    <p:sldId id="1775" r:id="rId176"/>
    <p:sldId id="1776" r:id="rId177"/>
    <p:sldId id="1777" r:id="rId178"/>
    <p:sldId id="1778" r:id="rId179"/>
    <p:sldId id="1779" r:id="rId180"/>
    <p:sldId id="1780" r:id="rId181"/>
    <p:sldId id="1781" r:id="rId182"/>
    <p:sldId id="1782" r:id="rId183"/>
    <p:sldId id="1783" r:id="rId184"/>
    <p:sldId id="1784" r:id="rId185"/>
    <p:sldId id="1785" r:id="rId186"/>
    <p:sldId id="1787" r:id="rId187"/>
    <p:sldId id="1788" r:id="rId188"/>
    <p:sldId id="1789" r:id="rId189"/>
    <p:sldId id="1790" r:id="rId190"/>
    <p:sldId id="1791" r:id="rId191"/>
    <p:sldId id="1792" r:id="rId192"/>
    <p:sldId id="1793" r:id="rId193"/>
    <p:sldId id="1794" r:id="rId194"/>
    <p:sldId id="1795" r:id="rId195"/>
    <p:sldId id="1796" r:id="rId196"/>
    <p:sldId id="1797" r:id="rId197"/>
    <p:sldId id="1798" r:id="rId198"/>
    <p:sldId id="1799" r:id="rId199"/>
    <p:sldId id="1800" r:id="rId200"/>
    <p:sldId id="1801" r:id="rId201"/>
    <p:sldId id="1802" r:id="rId202"/>
    <p:sldId id="1803" r:id="rId203"/>
    <p:sldId id="1804" r:id="rId204"/>
    <p:sldId id="1805" r:id="rId205"/>
    <p:sldId id="1806" r:id="rId206"/>
    <p:sldId id="1807" r:id="rId207"/>
    <p:sldId id="1808" r:id="rId208"/>
    <p:sldId id="1809" r:id="rId209"/>
    <p:sldId id="1810" r:id="rId210"/>
    <p:sldId id="1811" r:id="rId211"/>
    <p:sldId id="1812" r:id="rId212"/>
    <p:sldId id="1813" r:id="rId213"/>
    <p:sldId id="1814" r:id="rId214"/>
    <p:sldId id="1815" r:id="rId215"/>
    <p:sldId id="1816" r:id="rId216"/>
    <p:sldId id="1817" r:id="rId217"/>
    <p:sldId id="1818" r:id="rId218"/>
    <p:sldId id="1819" r:id="rId219"/>
    <p:sldId id="1820" r:id="rId220"/>
    <p:sldId id="1821" r:id="rId221"/>
    <p:sldId id="1822" r:id="rId222"/>
    <p:sldId id="1823" r:id="rId223"/>
    <p:sldId id="1824" r:id="rId224"/>
    <p:sldId id="1825" r:id="rId225"/>
    <p:sldId id="1826" r:id="rId226"/>
    <p:sldId id="1827" r:id="rId227"/>
    <p:sldId id="1828" r:id="rId228"/>
    <p:sldId id="1829" r:id="rId229"/>
    <p:sldId id="1830" r:id="rId230"/>
    <p:sldId id="1831" r:id="rId231"/>
    <p:sldId id="1832" r:id="rId232"/>
    <p:sldId id="1833" r:id="rId233"/>
    <p:sldId id="1834" r:id="rId234"/>
    <p:sldId id="1835" r:id="rId235"/>
    <p:sldId id="1836" r:id="rId236"/>
    <p:sldId id="1837" r:id="rId237"/>
    <p:sldId id="1213" r:id="rId238"/>
    <p:sldId id="534" r:id="rId239"/>
    <p:sldId id="535" r:id="rId240"/>
    <p:sldId id="662" r:id="rId241"/>
    <p:sldId id="663" r:id="rId2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1870"/>
            <p14:sldId id="1871"/>
            <p14:sldId id="1865"/>
          </p14:sldIdLst>
        </p14:section>
        <p14:section name="Practical Application" id="{83EFAE05-DB05-4B98-83A7-E27169126674}">
          <p14:sldIdLst>
            <p14:sldId id="485"/>
            <p14:sldId id="1866"/>
            <p14:sldId id="1867"/>
            <p14:sldId id="1868"/>
            <p14:sldId id="1869"/>
            <p14:sldId id="1862"/>
            <p14:sldId id="1853"/>
            <p14:sldId id="1854"/>
            <p14:sldId id="1855"/>
            <p14:sldId id="1845"/>
            <p14:sldId id="1846"/>
            <p14:sldId id="1847"/>
            <p14:sldId id="1844"/>
            <p14:sldId id="1849"/>
            <p14:sldId id="1850"/>
            <p14:sldId id="1851"/>
            <p14:sldId id="1852"/>
          </p14:sldIdLst>
        </p14:section>
        <p14:section name="Session Content" id="{21CFCDC3-C0B9-455D-A009-52197B001513}">
          <p14:sldIdLst>
            <p14:sldId id="340"/>
            <p14:sldId id="1842"/>
            <p14:sldId id="580"/>
            <p14:sldId id="1626"/>
            <p14:sldId id="1627"/>
            <p14:sldId id="1843"/>
            <p14:sldId id="1631"/>
            <p14:sldId id="1632"/>
            <p14:sldId id="1633"/>
            <p14:sldId id="1634"/>
            <p14:sldId id="1636"/>
            <p14:sldId id="1637"/>
            <p14:sldId id="1638"/>
            <p14:sldId id="1639"/>
            <p14:sldId id="1640"/>
            <p14:sldId id="1641"/>
            <p14:sldId id="1838"/>
            <p14:sldId id="1839"/>
            <p14:sldId id="1840"/>
            <p14:sldId id="1841"/>
            <p14:sldId id="1642"/>
            <p14:sldId id="1643"/>
            <p14:sldId id="1644"/>
            <p14:sldId id="1645"/>
            <p14:sldId id="1646"/>
            <p14:sldId id="1647"/>
            <p14:sldId id="1648"/>
            <p14:sldId id="1649"/>
            <p14:sldId id="1650"/>
            <p14:sldId id="1651"/>
            <p14:sldId id="1652"/>
            <p14:sldId id="1653"/>
            <p14:sldId id="1654"/>
            <p14:sldId id="1655"/>
            <p14:sldId id="1656"/>
            <p14:sldId id="1657"/>
            <p14:sldId id="1658"/>
            <p14:sldId id="1659"/>
            <p14:sldId id="1660"/>
            <p14:sldId id="1661"/>
            <p14:sldId id="1662"/>
            <p14:sldId id="1663"/>
            <p14:sldId id="1664"/>
            <p14:sldId id="1666"/>
            <p14:sldId id="1667"/>
            <p14:sldId id="1665"/>
            <p14:sldId id="1668"/>
            <p14:sldId id="1669"/>
            <p14:sldId id="1670"/>
            <p14:sldId id="1671"/>
            <p14:sldId id="1672"/>
            <p14:sldId id="1673"/>
            <p14:sldId id="1674"/>
            <p14:sldId id="1675"/>
            <p14:sldId id="1676"/>
            <p14:sldId id="1677"/>
            <p14:sldId id="1678"/>
            <p14:sldId id="1679"/>
            <p14:sldId id="1680"/>
            <p14:sldId id="1681"/>
            <p14:sldId id="1682"/>
            <p14:sldId id="1683"/>
            <p14:sldId id="1684"/>
            <p14:sldId id="1685"/>
            <p14:sldId id="1686"/>
            <p14:sldId id="1687"/>
            <p14:sldId id="1688"/>
            <p14:sldId id="1689"/>
            <p14:sldId id="1690"/>
            <p14:sldId id="1691"/>
            <p14:sldId id="1692"/>
            <p14:sldId id="1693"/>
            <p14:sldId id="1694"/>
            <p14:sldId id="1695"/>
            <p14:sldId id="1696"/>
            <p14:sldId id="1697"/>
            <p14:sldId id="1698"/>
            <p14:sldId id="1699"/>
            <p14:sldId id="1700"/>
            <p14:sldId id="1701"/>
            <p14:sldId id="1702"/>
            <p14:sldId id="1703"/>
            <p14:sldId id="1704"/>
            <p14:sldId id="1705"/>
            <p14:sldId id="1706"/>
            <p14:sldId id="1707"/>
            <p14:sldId id="1708"/>
            <p14:sldId id="1709"/>
            <p14:sldId id="1710"/>
            <p14:sldId id="1711"/>
            <p14:sldId id="1712"/>
            <p14:sldId id="1713"/>
            <p14:sldId id="1714"/>
            <p14:sldId id="1715"/>
            <p14:sldId id="1716"/>
            <p14:sldId id="1717"/>
            <p14:sldId id="1718"/>
            <p14:sldId id="1719"/>
            <p14:sldId id="1720"/>
            <p14:sldId id="1721"/>
            <p14:sldId id="1722"/>
            <p14:sldId id="1723"/>
            <p14:sldId id="1724"/>
            <p14:sldId id="1725"/>
            <p14:sldId id="1726"/>
            <p14:sldId id="1727"/>
            <p14:sldId id="1728"/>
            <p14:sldId id="1729"/>
            <p14:sldId id="1730"/>
            <p14:sldId id="1731"/>
            <p14:sldId id="1732"/>
            <p14:sldId id="1733"/>
            <p14:sldId id="1734"/>
            <p14:sldId id="1735"/>
            <p14:sldId id="1736"/>
            <p14:sldId id="1737"/>
            <p14:sldId id="1738"/>
            <p14:sldId id="1739"/>
            <p14:sldId id="1740"/>
            <p14:sldId id="1741"/>
            <p14:sldId id="1742"/>
            <p14:sldId id="1743"/>
            <p14:sldId id="1744"/>
            <p14:sldId id="1745"/>
            <p14:sldId id="1746"/>
            <p14:sldId id="1747"/>
            <p14:sldId id="1748"/>
            <p14:sldId id="1749"/>
            <p14:sldId id="1750"/>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 id="1779"/>
            <p14:sldId id="1780"/>
            <p14:sldId id="1781"/>
            <p14:sldId id="1782"/>
            <p14:sldId id="1783"/>
            <p14:sldId id="1784"/>
            <p14:sldId id="1785"/>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 id="1805"/>
            <p14:sldId id="1806"/>
            <p14:sldId id="1807"/>
            <p14:sldId id="1808"/>
            <p14:sldId id="1809"/>
            <p14:sldId id="1810"/>
            <p14:sldId id="1811"/>
            <p14:sldId id="1812"/>
            <p14:sldId id="1813"/>
            <p14:sldId id="1814"/>
            <p14:sldId id="1815"/>
            <p14:sldId id="1816"/>
            <p14:sldId id="1817"/>
            <p14:sldId id="1818"/>
            <p14:sldId id="1819"/>
            <p14:sldId id="1820"/>
            <p14:sldId id="1821"/>
            <p14:sldId id="1822"/>
            <p14:sldId id="1823"/>
            <p14:sldId id="1824"/>
            <p14:sldId id="1825"/>
            <p14:sldId id="1826"/>
            <p14:sldId id="1827"/>
            <p14:sldId id="1828"/>
            <p14:sldId id="1829"/>
            <p14:sldId id="1830"/>
            <p14:sldId id="1831"/>
            <p14:sldId id="1832"/>
            <p14:sldId id="1833"/>
            <p14:sldId id="1834"/>
            <p14:sldId id="1835"/>
            <p14:sldId id="1836"/>
            <p14:sldId id="1837"/>
          </p14:sldIdLst>
        </p14:section>
        <p14:section name="Session Wrap" id="{A6BDB7F8-75BE-4397-AFEA-B392E4D5B929}">
          <p14:sldIdLst>
            <p14:sldId id="1213"/>
            <p14:sldId id="534"/>
            <p14:sldId id="535"/>
            <p14:sldId id="662"/>
          </p14:sldIdLst>
        </p14:section>
        <p14:section name="Additional Materials" id="{959CFC72-D76C-40F8-9BAE-694F716F0A28}">
          <p14:sldIdLst>
            <p14:sldId id="66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8" autoAdjust="0"/>
    <p:restoredTop sz="82735" autoAdjust="0"/>
  </p:normalViewPr>
  <p:slideViewPr>
    <p:cSldViewPr snapToObjects="1">
      <p:cViewPr varScale="1">
        <p:scale>
          <a:sx n="77" d="100"/>
          <a:sy n="77" d="100"/>
        </p:scale>
        <p:origin x="1162"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7949"/>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handoutMaster" Target="handoutMasters/handout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E7E37-214F-4863-9B64-16B0DA908E7A}"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B7846189-10DA-4222-8C24-55C2986EC10F}">
      <dgm:prSet phldrT="[Text]" custT="1"/>
      <dgm:spPr/>
      <dgm:t>
        <a:bodyPr/>
        <a:lstStyle/>
        <a:p>
          <a:r>
            <a:rPr lang="en-US" sz="2000" b="1" dirty="0" smtClean="0"/>
            <a:t>1. Reconnaissance </a:t>
          </a:r>
          <a:endParaRPr lang="en-US" sz="2000" b="1" dirty="0"/>
        </a:p>
      </dgm:t>
    </dgm:pt>
    <dgm:pt modelId="{99AA5299-B67E-4D81-9F09-B20D344F8115}" type="parTrans" cxnId="{990FBBC8-CD77-4166-93D4-FAC3AA254768}">
      <dgm:prSet/>
      <dgm:spPr/>
      <dgm:t>
        <a:bodyPr/>
        <a:lstStyle/>
        <a:p>
          <a:endParaRPr lang="en-US" sz="4800" b="1"/>
        </a:p>
      </dgm:t>
    </dgm:pt>
    <dgm:pt modelId="{906B914E-107D-45F0-97B3-380F0B806F75}" type="sibTrans" cxnId="{990FBBC8-CD77-4166-93D4-FAC3AA254768}">
      <dgm:prSet/>
      <dgm:spPr/>
      <dgm:t>
        <a:bodyPr/>
        <a:lstStyle/>
        <a:p>
          <a:endParaRPr lang="en-US" sz="4800" b="1"/>
        </a:p>
      </dgm:t>
    </dgm:pt>
    <dgm:pt modelId="{B6201CA7-BB0F-4EF3-A39E-1D2EBA9A9856}">
      <dgm:prSet custT="1"/>
      <dgm:spPr/>
      <dgm:t>
        <a:bodyPr/>
        <a:lstStyle/>
        <a:p>
          <a:r>
            <a:rPr lang="en-US" sz="2000" b="1" dirty="0" smtClean="0"/>
            <a:t>2. Weaponization </a:t>
          </a:r>
          <a:endParaRPr lang="en-US" sz="2000" b="1" dirty="0"/>
        </a:p>
      </dgm:t>
    </dgm:pt>
    <dgm:pt modelId="{22661618-C669-4F0F-8467-2BE9D3F2D9DE}" type="parTrans" cxnId="{B499034A-80D4-4F01-87BA-D588A6D52E05}">
      <dgm:prSet/>
      <dgm:spPr/>
      <dgm:t>
        <a:bodyPr/>
        <a:lstStyle/>
        <a:p>
          <a:endParaRPr lang="en-US" sz="4800" b="1"/>
        </a:p>
      </dgm:t>
    </dgm:pt>
    <dgm:pt modelId="{6DE71B9F-E140-4F81-974C-9A3E86289F27}" type="sibTrans" cxnId="{B499034A-80D4-4F01-87BA-D588A6D52E05}">
      <dgm:prSet/>
      <dgm:spPr/>
      <dgm:t>
        <a:bodyPr/>
        <a:lstStyle/>
        <a:p>
          <a:endParaRPr lang="en-US" sz="4800" b="1"/>
        </a:p>
      </dgm:t>
    </dgm:pt>
    <dgm:pt modelId="{C088C46A-9F89-432A-B014-0B5F6AA8B72E}">
      <dgm:prSet custT="1"/>
      <dgm:spPr/>
      <dgm:t>
        <a:bodyPr/>
        <a:lstStyle/>
        <a:p>
          <a:r>
            <a:rPr lang="en-US" sz="2000" b="1" dirty="0" smtClean="0"/>
            <a:t>3. Delivery </a:t>
          </a:r>
          <a:endParaRPr lang="en-US" sz="2000" b="1" dirty="0"/>
        </a:p>
      </dgm:t>
    </dgm:pt>
    <dgm:pt modelId="{DF45BCF0-C9C9-49BC-B9F8-ECC219D1A050}" type="parTrans" cxnId="{2FB6A6ED-4F82-400D-88D9-A230B0FFB4C6}">
      <dgm:prSet/>
      <dgm:spPr/>
      <dgm:t>
        <a:bodyPr/>
        <a:lstStyle/>
        <a:p>
          <a:endParaRPr lang="en-US" sz="4800" b="1"/>
        </a:p>
      </dgm:t>
    </dgm:pt>
    <dgm:pt modelId="{E1A5A264-0430-4E3E-8060-290CCAC15D1E}" type="sibTrans" cxnId="{2FB6A6ED-4F82-400D-88D9-A230B0FFB4C6}">
      <dgm:prSet/>
      <dgm:spPr/>
      <dgm:t>
        <a:bodyPr/>
        <a:lstStyle/>
        <a:p>
          <a:endParaRPr lang="en-US" sz="4800" b="1"/>
        </a:p>
      </dgm:t>
    </dgm:pt>
    <dgm:pt modelId="{315F5F13-0266-4D3B-8263-B3008A146F90}">
      <dgm:prSet custT="1"/>
      <dgm:spPr/>
      <dgm:t>
        <a:bodyPr/>
        <a:lstStyle/>
        <a:p>
          <a:r>
            <a:rPr lang="en-US" sz="2000" b="1" dirty="0" smtClean="0"/>
            <a:t>4. Exploitation </a:t>
          </a:r>
          <a:endParaRPr lang="en-US" sz="2000" b="1" dirty="0"/>
        </a:p>
      </dgm:t>
    </dgm:pt>
    <dgm:pt modelId="{F552CB85-F061-4963-A151-51AB9A137E8E}" type="parTrans" cxnId="{AC7C45DF-3CF6-4FDA-83E5-084B7D345EF5}">
      <dgm:prSet/>
      <dgm:spPr/>
      <dgm:t>
        <a:bodyPr/>
        <a:lstStyle/>
        <a:p>
          <a:endParaRPr lang="en-US" sz="4800" b="1"/>
        </a:p>
      </dgm:t>
    </dgm:pt>
    <dgm:pt modelId="{62C7B8FA-8A2D-4580-B9CD-FD1BCAD51594}" type="sibTrans" cxnId="{AC7C45DF-3CF6-4FDA-83E5-084B7D345EF5}">
      <dgm:prSet/>
      <dgm:spPr/>
      <dgm:t>
        <a:bodyPr/>
        <a:lstStyle/>
        <a:p>
          <a:endParaRPr lang="en-US" sz="4800" b="1"/>
        </a:p>
      </dgm:t>
    </dgm:pt>
    <dgm:pt modelId="{4BAFA8B0-8600-4F1E-A9B0-D75F6E69068B}">
      <dgm:prSet custT="1"/>
      <dgm:spPr/>
      <dgm:t>
        <a:bodyPr/>
        <a:lstStyle/>
        <a:p>
          <a:r>
            <a:rPr lang="en-US" sz="2000" b="1" dirty="0" smtClean="0"/>
            <a:t>5. Installation </a:t>
          </a:r>
          <a:endParaRPr lang="en-US" sz="2000" b="1" dirty="0"/>
        </a:p>
      </dgm:t>
    </dgm:pt>
    <dgm:pt modelId="{F5B0977C-44C9-4F6A-BC60-E6414236E377}" type="parTrans" cxnId="{3E8B6680-F3AA-4B03-BD0C-B5C201CEC27B}">
      <dgm:prSet/>
      <dgm:spPr/>
      <dgm:t>
        <a:bodyPr/>
        <a:lstStyle/>
        <a:p>
          <a:endParaRPr lang="en-US" sz="4800" b="1"/>
        </a:p>
      </dgm:t>
    </dgm:pt>
    <dgm:pt modelId="{D6ACA023-6A40-4A83-B84B-846119776B81}" type="sibTrans" cxnId="{3E8B6680-F3AA-4B03-BD0C-B5C201CEC27B}">
      <dgm:prSet/>
      <dgm:spPr/>
      <dgm:t>
        <a:bodyPr/>
        <a:lstStyle/>
        <a:p>
          <a:endParaRPr lang="en-US" sz="4800" b="1"/>
        </a:p>
      </dgm:t>
    </dgm:pt>
    <dgm:pt modelId="{E1591AB2-992B-406E-B2D8-62B457FD2A62}">
      <dgm:prSet custT="1"/>
      <dgm:spPr/>
      <dgm:t>
        <a:bodyPr/>
        <a:lstStyle/>
        <a:p>
          <a:r>
            <a:rPr lang="en-US" sz="2000" b="1" dirty="0" smtClean="0"/>
            <a:t>6. Command and Control</a:t>
          </a:r>
          <a:endParaRPr lang="en-US" sz="2000" b="1" dirty="0"/>
        </a:p>
      </dgm:t>
    </dgm:pt>
    <dgm:pt modelId="{BDEA0812-4B1F-4DE1-9E38-6366D8760BBC}" type="parTrans" cxnId="{BE5D30D2-1B10-4B00-8D68-2BC337EC0FE1}">
      <dgm:prSet/>
      <dgm:spPr/>
      <dgm:t>
        <a:bodyPr/>
        <a:lstStyle/>
        <a:p>
          <a:endParaRPr lang="en-US" sz="4800" b="1"/>
        </a:p>
      </dgm:t>
    </dgm:pt>
    <dgm:pt modelId="{2A69FCAB-82BD-496E-BD44-F21F733F2F96}" type="sibTrans" cxnId="{BE5D30D2-1B10-4B00-8D68-2BC337EC0FE1}">
      <dgm:prSet/>
      <dgm:spPr/>
      <dgm:t>
        <a:bodyPr/>
        <a:lstStyle/>
        <a:p>
          <a:endParaRPr lang="en-US" sz="4800" b="1"/>
        </a:p>
      </dgm:t>
    </dgm:pt>
    <dgm:pt modelId="{984BD110-81E3-4460-9B3E-DA4F36BC3423}">
      <dgm:prSet custT="1"/>
      <dgm:spPr/>
      <dgm:t>
        <a:bodyPr/>
        <a:lstStyle/>
        <a:p>
          <a:r>
            <a:rPr lang="en-US" sz="2000" b="1" dirty="0" smtClean="0"/>
            <a:t>7. Actions on Objectives </a:t>
          </a:r>
          <a:endParaRPr lang="en-US" sz="2000" b="1" dirty="0"/>
        </a:p>
      </dgm:t>
    </dgm:pt>
    <dgm:pt modelId="{2EEE5F06-53BB-4982-B173-6087B178142F}" type="parTrans" cxnId="{5181833B-61D7-4B08-B0EB-741E09E5C6CF}">
      <dgm:prSet/>
      <dgm:spPr/>
      <dgm:t>
        <a:bodyPr/>
        <a:lstStyle/>
        <a:p>
          <a:endParaRPr lang="en-US" sz="4800" b="1"/>
        </a:p>
      </dgm:t>
    </dgm:pt>
    <dgm:pt modelId="{DDF45645-7A08-4E43-BCAA-993509AD1B06}" type="sibTrans" cxnId="{5181833B-61D7-4B08-B0EB-741E09E5C6CF}">
      <dgm:prSet/>
      <dgm:spPr/>
      <dgm:t>
        <a:bodyPr/>
        <a:lstStyle/>
        <a:p>
          <a:endParaRPr lang="en-US" sz="4800" b="1"/>
        </a:p>
      </dgm:t>
    </dgm:pt>
    <dgm:pt modelId="{A10EF6D4-57BC-4620-8913-09DB99281A22}" type="pres">
      <dgm:prSet presAssocID="{FB1E7E37-214F-4863-9B64-16B0DA908E7A}" presName="Name0" presStyleCnt="0">
        <dgm:presLayoutVars>
          <dgm:dir/>
          <dgm:animLvl val="lvl"/>
          <dgm:resizeHandles/>
        </dgm:presLayoutVars>
      </dgm:prSet>
      <dgm:spPr/>
      <dgm:t>
        <a:bodyPr/>
        <a:lstStyle/>
        <a:p>
          <a:endParaRPr lang="en-US"/>
        </a:p>
      </dgm:t>
    </dgm:pt>
    <dgm:pt modelId="{92D71F7E-ED4B-4222-A09B-CF3C63401A2E}" type="pres">
      <dgm:prSet presAssocID="{B7846189-10DA-4222-8C24-55C2986EC10F}" presName="linNode" presStyleCnt="0"/>
      <dgm:spPr/>
    </dgm:pt>
    <dgm:pt modelId="{1A789E37-7E30-4A02-9CD0-81B3CE5503AE}" type="pres">
      <dgm:prSet presAssocID="{B7846189-10DA-4222-8C24-55C2986EC10F}" presName="parentShp" presStyleLbl="node1" presStyleIdx="0" presStyleCnt="7">
        <dgm:presLayoutVars>
          <dgm:bulletEnabled val="1"/>
        </dgm:presLayoutVars>
      </dgm:prSet>
      <dgm:spPr/>
      <dgm:t>
        <a:bodyPr/>
        <a:lstStyle/>
        <a:p>
          <a:endParaRPr lang="en-US"/>
        </a:p>
      </dgm:t>
    </dgm:pt>
    <dgm:pt modelId="{CE28A5DD-4783-4599-B626-F74EB3F3BAFA}" type="pres">
      <dgm:prSet presAssocID="{B7846189-10DA-4222-8C24-55C2986EC10F}" presName="childShp" presStyleLbl="bgAccFollowNode1" presStyleIdx="0" presStyleCnt="7">
        <dgm:presLayoutVars>
          <dgm:bulletEnabled val="1"/>
        </dgm:presLayoutVars>
      </dgm:prSet>
      <dgm:spPr/>
    </dgm:pt>
    <dgm:pt modelId="{EE43D221-E3B6-43FC-8ED8-2E26F6D1C93D}" type="pres">
      <dgm:prSet presAssocID="{906B914E-107D-45F0-97B3-380F0B806F75}" presName="spacing" presStyleCnt="0"/>
      <dgm:spPr/>
    </dgm:pt>
    <dgm:pt modelId="{547F927D-8C94-4EB0-AFF6-33B5398D999F}" type="pres">
      <dgm:prSet presAssocID="{B6201CA7-BB0F-4EF3-A39E-1D2EBA9A9856}" presName="linNode" presStyleCnt="0"/>
      <dgm:spPr/>
    </dgm:pt>
    <dgm:pt modelId="{EF67D975-45CC-48DD-9A32-4915C18A600F}" type="pres">
      <dgm:prSet presAssocID="{B6201CA7-BB0F-4EF3-A39E-1D2EBA9A9856}" presName="parentShp" presStyleLbl="node1" presStyleIdx="1" presStyleCnt="7">
        <dgm:presLayoutVars>
          <dgm:bulletEnabled val="1"/>
        </dgm:presLayoutVars>
      </dgm:prSet>
      <dgm:spPr/>
      <dgm:t>
        <a:bodyPr/>
        <a:lstStyle/>
        <a:p>
          <a:endParaRPr lang="en-US"/>
        </a:p>
      </dgm:t>
    </dgm:pt>
    <dgm:pt modelId="{6FC51C25-1F9C-4723-B2DC-CA371E1543F5}" type="pres">
      <dgm:prSet presAssocID="{B6201CA7-BB0F-4EF3-A39E-1D2EBA9A9856}" presName="childShp" presStyleLbl="bgAccFollowNode1" presStyleIdx="1" presStyleCnt="7">
        <dgm:presLayoutVars>
          <dgm:bulletEnabled val="1"/>
        </dgm:presLayoutVars>
      </dgm:prSet>
      <dgm:spPr/>
    </dgm:pt>
    <dgm:pt modelId="{688AF9BB-42E8-4A9F-8307-4AB28DEFC306}" type="pres">
      <dgm:prSet presAssocID="{6DE71B9F-E140-4F81-974C-9A3E86289F27}" presName="spacing" presStyleCnt="0"/>
      <dgm:spPr/>
    </dgm:pt>
    <dgm:pt modelId="{B177DEF1-3D6A-47C2-A167-E696D0AEBEB4}" type="pres">
      <dgm:prSet presAssocID="{C088C46A-9F89-432A-B014-0B5F6AA8B72E}" presName="linNode" presStyleCnt="0"/>
      <dgm:spPr/>
    </dgm:pt>
    <dgm:pt modelId="{E3548F85-F611-4841-990C-35A2D104970D}" type="pres">
      <dgm:prSet presAssocID="{C088C46A-9F89-432A-B014-0B5F6AA8B72E}" presName="parentShp" presStyleLbl="node1" presStyleIdx="2" presStyleCnt="7">
        <dgm:presLayoutVars>
          <dgm:bulletEnabled val="1"/>
        </dgm:presLayoutVars>
      </dgm:prSet>
      <dgm:spPr/>
      <dgm:t>
        <a:bodyPr/>
        <a:lstStyle/>
        <a:p>
          <a:endParaRPr lang="en-US"/>
        </a:p>
      </dgm:t>
    </dgm:pt>
    <dgm:pt modelId="{E648CE12-2175-4DC1-8516-BE82DD47DCA5}" type="pres">
      <dgm:prSet presAssocID="{C088C46A-9F89-432A-B014-0B5F6AA8B72E}" presName="childShp" presStyleLbl="bgAccFollowNode1" presStyleIdx="2" presStyleCnt="7">
        <dgm:presLayoutVars>
          <dgm:bulletEnabled val="1"/>
        </dgm:presLayoutVars>
      </dgm:prSet>
      <dgm:spPr/>
    </dgm:pt>
    <dgm:pt modelId="{FA0740CD-881C-4249-ADEB-CAF81A77BE18}" type="pres">
      <dgm:prSet presAssocID="{E1A5A264-0430-4E3E-8060-290CCAC15D1E}" presName="spacing" presStyleCnt="0"/>
      <dgm:spPr/>
    </dgm:pt>
    <dgm:pt modelId="{BE1CCF50-4C4C-4429-B6D1-E78FAA84C950}" type="pres">
      <dgm:prSet presAssocID="{315F5F13-0266-4D3B-8263-B3008A146F90}" presName="linNode" presStyleCnt="0"/>
      <dgm:spPr/>
    </dgm:pt>
    <dgm:pt modelId="{094B104E-0C3F-49FE-A8AA-2E3319C5D2A3}" type="pres">
      <dgm:prSet presAssocID="{315F5F13-0266-4D3B-8263-B3008A146F90}" presName="parentShp" presStyleLbl="node1" presStyleIdx="3" presStyleCnt="7">
        <dgm:presLayoutVars>
          <dgm:bulletEnabled val="1"/>
        </dgm:presLayoutVars>
      </dgm:prSet>
      <dgm:spPr/>
      <dgm:t>
        <a:bodyPr/>
        <a:lstStyle/>
        <a:p>
          <a:endParaRPr lang="en-US"/>
        </a:p>
      </dgm:t>
    </dgm:pt>
    <dgm:pt modelId="{D90557F7-FE30-45FC-98C6-DAB9E3254878}" type="pres">
      <dgm:prSet presAssocID="{315F5F13-0266-4D3B-8263-B3008A146F90}" presName="childShp" presStyleLbl="bgAccFollowNode1" presStyleIdx="3" presStyleCnt="7">
        <dgm:presLayoutVars>
          <dgm:bulletEnabled val="1"/>
        </dgm:presLayoutVars>
      </dgm:prSet>
      <dgm:spPr/>
    </dgm:pt>
    <dgm:pt modelId="{D0AA949A-8FAD-419B-A85D-E4D3255E8A5C}" type="pres">
      <dgm:prSet presAssocID="{62C7B8FA-8A2D-4580-B9CD-FD1BCAD51594}" presName="spacing" presStyleCnt="0"/>
      <dgm:spPr/>
    </dgm:pt>
    <dgm:pt modelId="{7E3E8C43-BDB2-48EA-85D0-A8459299E571}" type="pres">
      <dgm:prSet presAssocID="{4BAFA8B0-8600-4F1E-A9B0-D75F6E69068B}" presName="linNode" presStyleCnt="0"/>
      <dgm:spPr/>
    </dgm:pt>
    <dgm:pt modelId="{F8CD23F1-3B8D-4953-B76A-8028F6625096}" type="pres">
      <dgm:prSet presAssocID="{4BAFA8B0-8600-4F1E-A9B0-D75F6E69068B}" presName="parentShp" presStyleLbl="node1" presStyleIdx="4" presStyleCnt="7">
        <dgm:presLayoutVars>
          <dgm:bulletEnabled val="1"/>
        </dgm:presLayoutVars>
      </dgm:prSet>
      <dgm:spPr/>
      <dgm:t>
        <a:bodyPr/>
        <a:lstStyle/>
        <a:p>
          <a:endParaRPr lang="en-US"/>
        </a:p>
      </dgm:t>
    </dgm:pt>
    <dgm:pt modelId="{5AEADB43-2D09-4271-AFD9-653754501F08}" type="pres">
      <dgm:prSet presAssocID="{4BAFA8B0-8600-4F1E-A9B0-D75F6E69068B}" presName="childShp" presStyleLbl="bgAccFollowNode1" presStyleIdx="4" presStyleCnt="7">
        <dgm:presLayoutVars>
          <dgm:bulletEnabled val="1"/>
        </dgm:presLayoutVars>
      </dgm:prSet>
      <dgm:spPr/>
    </dgm:pt>
    <dgm:pt modelId="{1C7B3F96-0657-44ED-939F-BD73EF38D5BD}" type="pres">
      <dgm:prSet presAssocID="{D6ACA023-6A40-4A83-B84B-846119776B81}" presName="spacing" presStyleCnt="0"/>
      <dgm:spPr/>
    </dgm:pt>
    <dgm:pt modelId="{C888F93B-0654-4E47-965B-AAE2A4471D82}" type="pres">
      <dgm:prSet presAssocID="{E1591AB2-992B-406E-B2D8-62B457FD2A62}" presName="linNode" presStyleCnt="0"/>
      <dgm:spPr/>
    </dgm:pt>
    <dgm:pt modelId="{536F4A6A-3BA3-4980-B85C-2B0034533B12}" type="pres">
      <dgm:prSet presAssocID="{E1591AB2-992B-406E-B2D8-62B457FD2A62}" presName="parentShp" presStyleLbl="node1" presStyleIdx="5" presStyleCnt="7">
        <dgm:presLayoutVars>
          <dgm:bulletEnabled val="1"/>
        </dgm:presLayoutVars>
      </dgm:prSet>
      <dgm:spPr/>
      <dgm:t>
        <a:bodyPr/>
        <a:lstStyle/>
        <a:p>
          <a:endParaRPr lang="en-US"/>
        </a:p>
      </dgm:t>
    </dgm:pt>
    <dgm:pt modelId="{F6031184-4287-4A6D-9F44-AD7A6CFFF8F8}" type="pres">
      <dgm:prSet presAssocID="{E1591AB2-992B-406E-B2D8-62B457FD2A62}" presName="childShp" presStyleLbl="bgAccFollowNode1" presStyleIdx="5" presStyleCnt="7">
        <dgm:presLayoutVars>
          <dgm:bulletEnabled val="1"/>
        </dgm:presLayoutVars>
      </dgm:prSet>
      <dgm:spPr/>
    </dgm:pt>
    <dgm:pt modelId="{3ECE7F0B-03C9-4B60-9709-9159C591B007}" type="pres">
      <dgm:prSet presAssocID="{2A69FCAB-82BD-496E-BD44-F21F733F2F96}" presName="spacing" presStyleCnt="0"/>
      <dgm:spPr/>
    </dgm:pt>
    <dgm:pt modelId="{93B10267-7EF5-4987-8A35-62B69EDCCA61}" type="pres">
      <dgm:prSet presAssocID="{984BD110-81E3-4460-9B3E-DA4F36BC3423}" presName="linNode" presStyleCnt="0"/>
      <dgm:spPr/>
    </dgm:pt>
    <dgm:pt modelId="{AE63BBF7-E677-4508-8BE5-0136D334F605}" type="pres">
      <dgm:prSet presAssocID="{984BD110-81E3-4460-9B3E-DA4F36BC3423}" presName="parentShp" presStyleLbl="node1" presStyleIdx="6" presStyleCnt="7">
        <dgm:presLayoutVars>
          <dgm:bulletEnabled val="1"/>
        </dgm:presLayoutVars>
      </dgm:prSet>
      <dgm:spPr/>
      <dgm:t>
        <a:bodyPr/>
        <a:lstStyle/>
        <a:p>
          <a:endParaRPr lang="en-US"/>
        </a:p>
      </dgm:t>
    </dgm:pt>
    <dgm:pt modelId="{958FB7F5-A0DA-47EA-845F-21E91951A8C7}" type="pres">
      <dgm:prSet presAssocID="{984BD110-81E3-4460-9B3E-DA4F36BC3423}" presName="childShp" presStyleLbl="bgAccFollowNode1" presStyleIdx="6" presStyleCnt="7">
        <dgm:presLayoutVars>
          <dgm:bulletEnabled val="1"/>
        </dgm:presLayoutVars>
      </dgm:prSet>
      <dgm:spPr/>
    </dgm:pt>
  </dgm:ptLst>
  <dgm:cxnLst>
    <dgm:cxn modelId="{36940643-6583-40D8-AC9D-6F2CCA2D243F}" type="presOf" srcId="{B7846189-10DA-4222-8C24-55C2986EC10F}" destId="{1A789E37-7E30-4A02-9CD0-81B3CE5503AE}" srcOrd="0" destOrd="0" presId="urn:microsoft.com/office/officeart/2005/8/layout/vList6"/>
    <dgm:cxn modelId="{72B28C38-04FF-4339-8824-599BA47B7DFE}" type="presOf" srcId="{C088C46A-9F89-432A-B014-0B5F6AA8B72E}" destId="{E3548F85-F611-4841-990C-35A2D104970D}" srcOrd="0" destOrd="0" presId="urn:microsoft.com/office/officeart/2005/8/layout/vList6"/>
    <dgm:cxn modelId="{5181833B-61D7-4B08-B0EB-741E09E5C6CF}" srcId="{FB1E7E37-214F-4863-9B64-16B0DA908E7A}" destId="{984BD110-81E3-4460-9B3E-DA4F36BC3423}" srcOrd="6" destOrd="0" parTransId="{2EEE5F06-53BB-4982-B173-6087B178142F}" sibTransId="{DDF45645-7A08-4E43-BCAA-993509AD1B06}"/>
    <dgm:cxn modelId="{08B909AB-1F84-4AAB-B45B-1870CACB7979}" type="presOf" srcId="{4BAFA8B0-8600-4F1E-A9B0-D75F6E69068B}" destId="{F8CD23F1-3B8D-4953-B76A-8028F6625096}" srcOrd="0" destOrd="0" presId="urn:microsoft.com/office/officeart/2005/8/layout/vList6"/>
    <dgm:cxn modelId="{B499034A-80D4-4F01-87BA-D588A6D52E05}" srcId="{FB1E7E37-214F-4863-9B64-16B0DA908E7A}" destId="{B6201CA7-BB0F-4EF3-A39E-1D2EBA9A9856}" srcOrd="1" destOrd="0" parTransId="{22661618-C669-4F0F-8467-2BE9D3F2D9DE}" sibTransId="{6DE71B9F-E140-4F81-974C-9A3E86289F27}"/>
    <dgm:cxn modelId="{98589031-EA37-4D17-93F9-4293C742C99D}" type="presOf" srcId="{E1591AB2-992B-406E-B2D8-62B457FD2A62}" destId="{536F4A6A-3BA3-4980-B85C-2B0034533B12}" srcOrd="0" destOrd="0" presId="urn:microsoft.com/office/officeart/2005/8/layout/vList6"/>
    <dgm:cxn modelId="{D293C42C-36D8-448E-8912-AB9712B4651D}" type="presOf" srcId="{B6201CA7-BB0F-4EF3-A39E-1D2EBA9A9856}" destId="{EF67D975-45CC-48DD-9A32-4915C18A600F}" srcOrd="0" destOrd="0" presId="urn:microsoft.com/office/officeart/2005/8/layout/vList6"/>
    <dgm:cxn modelId="{AC7C45DF-3CF6-4FDA-83E5-084B7D345EF5}" srcId="{FB1E7E37-214F-4863-9B64-16B0DA908E7A}" destId="{315F5F13-0266-4D3B-8263-B3008A146F90}" srcOrd="3" destOrd="0" parTransId="{F552CB85-F061-4963-A151-51AB9A137E8E}" sibTransId="{62C7B8FA-8A2D-4580-B9CD-FD1BCAD51594}"/>
    <dgm:cxn modelId="{20C2110B-79DE-4D07-A2EC-C3376A21803F}" type="presOf" srcId="{FB1E7E37-214F-4863-9B64-16B0DA908E7A}" destId="{A10EF6D4-57BC-4620-8913-09DB99281A22}" srcOrd="0" destOrd="0" presId="urn:microsoft.com/office/officeart/2005/8/layout/vList6"/>
    <dgm:cxn modelId="{2A0E4C47-4AB4-4A9D-BCCA-0B593FC2FDA1}" type="presOf" srcId="{315F5F13-0266-4D3B-8263-B3008A146F90}" destId="{094B104E-0C3F-49FE-A8AA-2E3319C5D2A3}" srcOrd="0" destOrd="0" presId="urn:microsoft.com/office/officeart/2005/8/layout/vList6"/>
    <dgm:cxn modelId="{3E8B6680-F3AA-4B03-BD0C-B5C201CEC27B}" srcId="{FB1E7E37-214F-4863-9B64-16B0DA908E7A}" destId="{4BAFA8B0-8600-4F1E-A9B0-D75F6E69068B}" srcOrd="4" destOrd="0" parTransId="{F5B0977C-44C9-4F6A-BC60-E6414236E377}" sibTransId="{D6ACA023-6A40-4A83-B84B-846119776B81}"/>
    <dgm:cxn modelId="{7AFFD74A-14CE-425D-94D9-76ACB9667367}" type="presOf" srcId="{984BD110-81E3-4460-9B3E-DA4F36BC3423}" destId="{AE63BBF7-E677-4508-8BE5-0136D334F605}" srcOrd="0" destOrd="0" presId="urn:microsoft.com/office/officeart/2005/8/layout/vList6"/>
    <dgm:cxn modelId="{990FBBC8-CD77-4166-93D4-FAC3AA254768}" srcId="{FB1E7E37-214F-4863-9B64-16B0DA908E7A}" destId="{B7846189-10DA-4222-8C24-55C2986EC10F}" srcOrd="0" destOrd="0" parTransId="{99AA5299-B67E-4D81-9F09-B20D344F8115}" sibTransId="{906B914E-107D-45F0-97B3-380F0B806F75}"/>
    <dgm:cxn modelId="{BE5D30D2-1B10-4B00-8D68-2BC337EC0FE1}" srcId="{FB1E7E37-214F-4863-9B64-16B0DA908E7A}" destId="{E1591AB2-992B-406E-B2D8-62B457FD2A62}" srcOrd="5" destOrd="0" parTransId="{BDEA0812-4B1F-4DE1-9E38-6366D8760BBC}" sibTransId="{2A69FCAB-82BD-496E-BD44-F21F733F2F96}"/>
    <dgm:cxn modelId="{2FB6A6ED-4F82-400D-88D9-A230B0FFB4C6}" srcId="{FB1E7E37-214F-4863-9B64-16B0DA908E7A}" destId="{C088C46A-9F89-432A-B014-0B5F6AA8B72E}" srcOrd="2" destOrd="0" parTransId="{DF45BCF0-C9C9-49BC-B9F8-ECC219D1A050}" sibTransId="{E1A5A264-0430-4E3E-8060-290CCAC15D1E}"/>
    <dgm:cxn modelId="{D98C94EC-2935-4821-B951-4515C5F9C518}" type="presParOf" srcId="{A10EF6D4-57BC-4620-8913-09DB99281A22}" destId="{92D71F7E-ED4B-4222-A09B-CF3C63401A2E}" srcOrd="0" destOrd="0" presId="urn:microsoft.com/office/officeart/2005/8/layout/vList6"/>
    <dgm:cxn modelId="{3C308058-26AB-4511-B1F7-E4FD283BE6F4}" type="presParOf" srcId="{92D71F7E-ED4B-4222-A09B-CF3C63401A2E}" destId="{1A789E37-7E30-4A02-9CD0-81B3CE5503AE}" srcOrd="0" destOrd="0" presId="urn:microsoft.com/office/officeart/2005/8/layout/vList6"/>
    <dgm:cxn modelId="{E62F240E-50C8-40C8-9FC0-85F17A2DF099}" type="presParOf" srcId="{92D71F7E-ED4B-4222-A09B-CF3C63401A2E}" destId="{CE28A5DD-4783-4599-B626-F74EB3F3BAFA}" srcOrd="1" destOrd="0" presId="urn:microsoft.com/office/officeart/2005/8/layout/vList6"/>
    <dgm:cxn modelId="{D5C31BFF-ABD3-408C-ACB8-EDB2228188C9}" type="presParOf" srcId="{A10EF6D4-57BC-4620-8913-09DB99281A22}" destId="{EE43D221-E3B6-43FC-8ED8-2E26F6D1C93D}" srcOrd="1" destOrd="0" presId="urn:microsoft.com/office/officeart/2005/8/layout/vList6"/>
    <dgm:cxn modelId="{CF1CD40B-A73D-4CD3-ADE4-62EFA2E8099A}" type="presParOf" srcId="{A10EF6D4-57BC-4620-8913-09DB99281A22}" destId="{547F927D-8C94-4EB0-AFF6-33B5398D999F}" srcOrd="2" destOrd="0" presId="urn:microsoft.com/office/officeart/2005/8/layout/vList6"/>
    <dgm:cxn modelId="{9008FDCD-C740-478A-ABF5-7BF16042BE1F}" type="presParOf" srcId="{547F927D-8C94-4EB0-AFF6-33B5398D999F}" destId="{EF67D975-45CC-48DD-9A32-4915C18A600F}" srcOrd="0" destOrd="0" presId="urn:microsoft.com/office/officeart/2005/8/layout/vList6"/>
    <dgm:cxn modelId="{74819999-F9CF-4611-B31F-82B07D165F56}" type="presParOf" srcId="{547F927D-8C94-4EB0-AFF6-33B5398D999F}" destId="{6FC51C25-1F9C-4723-B2DC-CA371E1543F5}" srcOrd="1" destOrd="0" presId="urn:microsoft.com/office/officeart/2005/8/layout/vList6"/>
    <dgm:cxn modelId="{4E873CFF-D22C-4B71-9D39-5D680901B64B}" type="presParOf" srcId="{A10EF6D4-57BC-4620-8913-09DB99281A22}" destId="{688AF9BB-42E8-4A9F-8307-4AB28DEFC306}" srcOrd="3" destOrd="0" presId="urn:microsoft.com/office/officeart/2005/8/layout/vList6"/>
    <dgm:cxn modelId="{29B9E3FC-1A17-4517-9D73-418459E3516A}" type="presParOf" srcId="{A10EF6D4-57BC-4620-8913-09DB99281A22}" destId="{B177DEF1-3D6A-47C2-A167-E696D0AEBEB4}" srcOrd="4" destOrd="0" presId="urn:microsoft.com/office/officeart/2005/8/layout/vList6"/>
    <dgm:cxn modelId="{F3B68A56-5372-415F-880E-86D6657A5CC1}" type="presParOf" srcId="{B177DEF1-3D6A-47C2-A167-E696D0AEBEB4}" destId="{E3548F85-F611-4841-990C-35A2D104970D}" srcOrd="0" destOrd="0" presId="urn:microsoft.com/office/officeart/2005/8/layout/vList6"/>
    <dgm:cxn modelId="{0AB897AA-6F91-460B-905D-5282F35EBEE7}" type="presParOf" srcId="{B177DEF1-3D6A-47C2-A167-E696D0AEBEB4}" destId="{E648CE12-2175-4DC1-8516-BE82DD47DCA5}" srcOrd="1" destOrd="0" presId="urn:microsoft.com/office/officeart/2005/8/layout/vList6"/>
    <dgm:cxn modelId="{468AD38B-4EAD-4880-899E-53D53637CF71}" type="presParOf" srcId="{A10EF6D4-57BC-4620-8913-09DB99281A22}" destId="{FA0740CD-881C-4249-ADEB-CAF81A77BE18}" srcOrd="5" destOrd="0" presId="urn:microsoft.com/office/officeart/2005/8/layout/vList6"/>
    <dgm:cxn modelId="{0EDD6F42-9C9C-4416-981B-E11CED6F84C2}" type="presParOf" srcId="{A10EF6D4-57BC-4620-8913-09DB99281A22}" destId="{BE1CCF50-4C4C-4429-B6D1-E78FAA84C950}" srcOrd="6" destOrd="0" presId="urn:microsoft.com/office/officeart/2005/8/layout/vList6"/>
    <dgm:cxn modelId="{D3A4E0A3-548F-476A-8A23-ADB387C71CD6}" type="presParOf" srcId="{BE1CCF50-4C4C-4429-B6D1-E78FAA84C950}" destId="{094B104E-0C3F-49FE-A8AA-2E3319C5D2A3}" srcOrd="0" destOrd="0" presId="urn:microsoft.com/office/officeart/2005/8/layout/vList6"/>
    <dgm:cxn modelId="{A12DEACB-DF9C-4F33-8063-18C018915831}" type="presParOf" srcId="{BE1CCF50-4C4C-4429-B6D1-E78FAA84C950}" destId="{D90557F7-FE30-45FC-98C6-DAB9E3254878}" srcOrd="1" destOrd="0" presId="urn:microsoft.com/office/officeart/2005/8/layout/vList6"/>
    <dgm:cxn modelId="{3B1A9112-294C-49AA-892B-E311AB834DEB}" type="presParOf" srcId="{A10EF6D4-57BC-4620-8913-09DB99281A22}" destId="{D0AA949A-8FAD-419B-A85D-E4D3255E8A5C}" srcOrd="7" destOrd="0" presId="urn:microsoft.com/office/officeart/2005/8/layout/vList6"/>
    <dgm:cxn modelId="{0D01AD23-2288-4592-9800-6A3158B4F286}" type="presParOf" srcId="{A10EF6D4-57BC-4620-8913-09DB99281A22}" destId="{7E3E8C43-BDB2-48EA-85D0-A8459299E571}" srcOrd="8" destOrd="0" presId="urn:microsoft.com/office/officeart/2005/8/layout/vList6"/>
    <dgm:cxn modelId="{8E2D4109-7BFE-4B31-AFAF-B7F33A0AC7A0}" type="presParOf" srcId="{7E3E8C43-BDB2-48EA-85D0-A8459299E571}" destId="{F8CD23F1-3B8D-4953-B76A-8028F6625096}" srcOrd="0" destOrd="0" presId="urn:microsoft.com/office/officeart/2005/8/layout/vList6"/>
    <dgm:cxn modelId="{EA177757-4940-4747-8267-D8932C717A4C}" type="presParOf" srcId="{7E3E8C43-BDB2-48EA-85D0-A8459299E571}" destId="{5AEADB43-2D09-4271-AFD9-653754501F08}" srcOrd="1" destOrd="0" presId="urn:microsoft.com/office/officeart/2005/8/layout/vList6"/>
    <dgm:cxn modelId="{288F838C-7747-4655-B100-78B3936E290C}" type="presParOf" srcId="{A10EF6D4-57BC-4620-8913-09DB99281A22}" destId="{1C7B3F96-0657-44ED-939F-BD73EF38D5BD}" srcOrd="9" destOrd="0" presId="urn:microsoft.com/office/officeart/2005/8/layout/vList6"/>
    <dgm:cxn modelId="{E4468E1B-0867-42AC-BB8E-4447AC651C83}" type="presParOf" srcId="{A10EF6D4-57BC-4620-8913-09DB99281A22}" destId="{C888F93B-0654-4E47-965B-AAE2A4471D82}" srcOrd="10" destOrd="0" presId="urn:microsoft.com/office/officeart/2005/8/layout/vList6"/>
    <dgm:cxn modelId="{2F7201C2-BCBD-45C1-A2AE-5C4B2351C17B}" type="presParOf" srcId="{C888F93B-0654-4E47-965B-AAE2A4471D82}" destId="{536F4A6A-3BA3-4980-B85C-2B0034533B12}" srcOrd="0" destOrd="0" presId="urn:microsoft.com/office/officeart/2005/8/layout/vList6"/>
    <dgm:cxn modelId="{D557AC39-FB8B-44A9-B838-5C9813521866}" type="presParOf" srcId="{C888F93B-0654-4E47-965B-AAE2A4471D82}" destId="{F6031184-4287-4A6D-9F44-AD7A6CFFF8F8}" srcOrd="1" destOrd="0" presId="urn:microsoft.com/office/officeart/2005/8/layout/vList6"/>
    <dgm:cxn modelId="{5D151D9A-3071-45E6-9CFF-E8555D6B4777}" type="presParOf" srcId="{A10EF6D4-57BC-4620-8913-09DB99281A22}" destId="{3ECE7F0B-03C9-4B60-9709-9159C591B007}" srcOrd="11" destOrd="0" presId="urn:microsoft.com/office/officeart/2005/8/layout/vList6"/>
    <dgm:cxn modelId="{7D71F7FF-C59F-4F7D-8AA8-355EE9EE6F0C}" type="presParOf" srcId="{A10EF6D4-57BC-4620-8913-09DB99281A22}" destId="{93B10267-7EF5-4987-8A35-62B69EDCCA61}" srcOrd="12" destOrd="0" presId="urn:microsoft.com/office/officeart/2005/8/layout/vList6"/>
    <dgm:cxn modelId="{4141B799-755C-476D-831D-C65EAB4490DA}" type="presParOf" srcId="{93B10267-7EF5-4987-8A35-62B69EDCCA61}" destId="{AE63BBF7-E677-4508-8BE5-0136D334F605}" srcOrd="0" destOrd="0" presId="urn:microsoft.com/office/officeart/2005/8/layout/vList6"/>
    <dgm:cxn modelId="{370214BA-C08F-4B17-96D7-21B9023C48FD}" type="presParOf" srcId="{93B10267-7EF5-4987-8A35-62B69EDCCA61}" destId="{958FB7F5-A0DA-47EA-845F-21E91951A8C7}"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8A5DD-4783-4599-B626-F74EB3F3BAFA}">
      <dsp:nvSpPr>
        <dsp:cNvPr id="0" name=""/>
        <dsp:cNvSpPr/>
      </dsp:nvSpPr>
      <dsp:spPr>
        <a:xfrm>
          <a:off x="3596640" y="4621"/>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789E37-7E30-4A02-9CD0-81B3CE5503AE}">
      <dsp:nvSpPr>
        <dsp:cNvPr id="0" name=""/>
        <dsp:cNvSpPr/>
      </dsp:nvSpPr>
      <dsp:spPr>
        <a:xfrm>
          <a:off x="0" y="4621"/>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1. Reconnaissance </a:t>
          </a:r>
          <a:endParaRPr lang="en-US" sz="2000" b="1" kern="1200" dirty="0"/>
        </a:p>
      </dsp:txBody>
      <dsp:txXfrm>
        <a:off x="33712" y="38333"/>
        <a:ext cx="3529216" cy="623175"/>
      </dsp:txXfrm>
    </dsp:sp>
    <dsp:sp modelId="{6FC51C25-1F9C-4723-B2DC-CA371E1543F5}">
      <dsp:nvSpPr>
        <dsp:cNvPr id="0" name=""/>
        <dsp:cNvSpPr/>
      </dsp:nvSpPr>
      <dsp:spPr>
        <a:xfrm>
          <a:off x="3596640" y="764280"/>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67D975-45CC-48DD-9A32-4915C18A600F}">
      <dsp:nvSpPr>
        <dsp:cNvPr id="0" name=""/>
        <dsp:cNvSpPr/>
      </dsp:nvSpPr>
      <dsp:spPr>
        <a:xfrm>
          <a:off x="0" y="764280"/>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2. Weaponization </a:t>
          </a:r>
          <a:endParaRPr lang="en-US" sz="2000" b="1" kern="1200" dirty="0"/>
        </a:p>
      </dsp:txBody>
      <dsp:txXfrm>
        <a:off x="33712" y="797992"/>
        <a:ext cx="3529216" cy="623175"/>
      </dsp:txXfrm>
    </dsp:sp>
    <dsp:sp modelId="{E648CE12-2175-4DC1-8516-BE82DD47DCA5}">
      <dsp:nvSpPr>
        <dsp:cNvPr id="0" name=""/>
        <dsp:cNvSpPr/>
      </dsp:nvSpPr>
      <dsp:spPr>
        <a:xfrm>
          <a:off x="3596640" y="1523940"/>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548F85-F611-4841-990C-35A2D104970D}">
      <dsp:nvSpPr>
        <dsp:cNvPr id="0" name=""/>
        <dsp:cNvSpPr/>
      </dsp:nvSpPr>
      <dsp:spPr>
        <a:xfrm>
          <a:off x="0" y="1523940"/>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3. Delivery </a:t>
          </a:r>
          <a:endParaRPr lang="en-US" sz="2000" b="1" kern="1200" dirty="0"/>
        </a:p>
      </dsp:txBody>
      <dsp:txXfrm>
        <a:off x="33712" y="1557652"/>
        <a:ext cx="3529216" cy="623175"/>
      </dsp:txXfrm>
    </dsp:sp>
    <dsp:sp modelId="{D90557F7-FE30-45FC-98C6-DAB9E3254878}">
      <dsp:nvSpPr>
        <dsp:cNvPr id="0" name=""/>
        <dsp:cNvSpPr/>
      </dsp:nvSpPr>
      <dsp:spPr>
        <a:xfrm>
          <a:off x="3596640" y="2283600"/>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4B104E-0C3F-49FE-A8AA-2E3319C5D2A3}">
      <dsp:nvSpPr>
        <dsp:cNvPr id="0" name=""/>
        <dsp:cNvSpPr/>
      </dsp:nvSpPr>
      <dsp:spPr>
        <a:xfrm>
          <a:off x="0" y="2283600"/>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4. Exploitation </a:t>
          </a:r>
          <a:endParaRPr lang="en-US" sz="2000" b="1" kern="1200" dirty="0"/>
        </a:p>
      </dsp:txBody>
      <dsp:txXfrm>
        <a:off x="33712" y="2317312"/>
        <a:ext cx="3529216" cy="623175"/>
      </dsp:txXfrm>
    </dsp:sp>
    <dsp:sp modelId="{5AEADB43-2D09-4271-AFD9-653754501F08}">
      <dsp:nvSpPr>
        <dsp:cNvPr id="0" name=""/>
        <dsp:cNvSpPr/>
      </dsp:nvSpPr>
      <dsp:spPr>
        <a:xfrm>
          <a:off x="3596640" y="3043259"/>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CD23F1-3B8D-4953-B76A-8028F6625096}">
      <dsp:nvSpPr>
        <dsp:cNvPr id="0" name=""/>
        <dsp:cNvSpPr/>
      </dsp:nvSpPr>
      <dsp:spPr>
        <a:xfrm>
          <a:off x="0" y="3043259"/>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5. Installation </a:t>
          </a:r>
          <a:endParaRPr lang="en-US" sz="2000" b="1" kern="1200" dirty="0"/>
        </a:p>
      </dsp:txBody>
      <dsp:txXfrm>
        <a:off x="33712" y="3076971"/>
        <a:ext cx="3529216" cy="623175"/>
      </dsp:txXfrm>
    </dsp:sp>
    <dsp:sp modelId="{F6031184-4287-4A6D-9F44-AD7A6CFFF8F8}">
      <dsp:nvSpPr>
        <dsp:cNvPr id="0" name=""/>
        <dsp:cNvSpPr/>
      </dsp:nvSpPr>
      <dsp:spPr>
        <a:xfrm>
          <a:off x="3596640" y="3802919"/>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6F4A6A-3BA3-4980-B85C-2B0034533B12}">
      <dsp:nvSpPr>
        <dsp:cNvPr id="0" name=""/>
        <dsp:cNvSpPr/>
      </dsp:nvSpPr>
      <dsp:spPr>
        <a:xfrm>
          <a:off x="0" y="3802919"/>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6. Command and Control</a:t>
          </a:r>
          <a:endParaRPr lang="en-US" sz="2000" b="1" kern="1200" dirty="0"/>
        </a:p>
      </dsp:txBody>
      <dsp:txXfrm>
        <a:off x="33712" y="3836631"/>
        <a:ext cx="3529216" cy="623175"/>
      </dsp:txXfrm>
    </dsp:sp>
    <dsp:sp modelId="{958FB7F5-A0DA-47EA-845F-21E91951A8C7}">
      <dsp:nvSpPr>
        <dsp:cNvPr id="0" name=""/>
        <dsp:cNvSpPr/>
      </dsp:nvSpPr>
      <dsp:spPr>
        <a:xfrm>
          <a:off x="3596640" y="4562579"/>
          <a:ext cx="5394960" cy="690599"/>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63BBF7-E677-4508-8BE5-0136D334F605}">
      <dsp:nvSpPr>
        <dsp:cNvPr id="0" name=""/>
        <dsp:cNvSpPr/>
      </dsp:nvSpPr>
      <dsp:spPr>
        <a:xfrm>
          <a:off x="0" y="4562579"/>
          <a:ext cx="3596640" cy="690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1" kern="1200" dirty="0" smtClean="0"/>
            <a:t>7. Actions on Objectives </a:t>
          </a:r>
          <a:endParaRPr lang="en-US" sz="2000" b="1" kern="1200" dirty="0"/>
        </a:p>
      </dsp:txBody>
      <dsp:txXfrm>
        <a:off x="33712" y="4596291"/>
        <a:ext cx="3529216" cy="623175"/>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10/17/2016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10/17/2016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u="none" strike="noStrike" kern="1200" baseline="0" dirty="0" smtClean="0">
                <a:solidFill>
                  <a:schemeClr val="tx1"/>
                </a:solidFill>
                <a:latin typeface="+mn-lt"/>
                <a:ea typeface="+mn-ea"/>
                <a:cs typeface="+mn-cs"/>
              </a:rPr>
              <a:t>3.3 Courses of Action</a:t>
            </a:r>
          </a:p>
          <a:p>
            <a:r>
              <a:rPr lang="en-US" sz="1200" b="0" i="0" u="none" strike="noStrike" kern="1200" baseline="0" dirty="0" smtClean="0">
                <a:solidFill>
                  <a:schemeClr val="tx1"/>
                </a:solidFill>
                <a:latin typeface="+mn-lt"/>
                <a:ea typeface="+mn-ea"/>
                <a:cs typeface="+mn-cs"/>
              </a:rPr>
              <a:t>The intrusion kill chain becomes a model for actionable intelligence when defenders align enterprise</a:t>
            </a:r>
          </a:p>
          <a:p>
            <a:r>
              <a:rPr lang="en-US" sz="1200" b="0" i="0" u="none" strike="noStrike" kern="1200" baseline="0" dirty="0" smtClean="0">
                <a:solidFill>
                  <a:schemeClr val="tx1"/>
                </a:solidFill>
                <a:latin typeface="+mn-lt"/>
                <a:ea typeface="+mn-ea"/>
                <a:cs typeface="+mn-cs"/>
              </a:rPr>
              <a:t>defensive capabilities to the </a:t>
            </a:r>
            <a:r>
              <a:rPr lang="en-US" sz="1200" b="0" i="0" u="none" strike="noStrike" kern="1200" baseline="0" dirty="0" err="1" smtClean="0">
                <a:solidFill>
                  <a:schemeClr val="tx1"/>
                </a:solidFill>
                <a:latin typeface="+mn-lt"/>
                <a:ea typeface="+mn-ea"/>
                <a:cs typeface="+mn-cs"/>
              </a:rPr>
              <a:t>specic</a:t>
            </a:r>
            <a:r>
              <a:rPr lang="en-US" sz="1200" b="0" i="0" u="none" strike="noStrike" kern="1200" baseline="0" dirty="0" smtClean="0">
                <a:solidFill>
                  <a:schemeClr val="tx1"/>
                </a:solidFill>
                <a:latin typeface="+mn-lt"/>
                <a:ea typeface="+mn-ea"/>
                <a:cs typeface="+mn-cs"/>
              </a:rPr>
              <a:t> processes an adversary undertakes to target that enterprise. Defenders</a:t>
            </a:r>
          </a:p>
          <a:p>
            <a:r>
              <a:rPr lang="en-US" sz="1200" b="0" i="0" u="none" strike="noStrike" kern="1200" baseline="0" dirty="0" smtClean="0">
                <a:solidFill>
                  <a:schemeClr val="tx1"/>
                </a:solidFill>
                <a:latin typeface="+mn-lt"/>
                <a:ea typeface="+mn-ea"/>
                <a:cs typeface="+mn-cs"/>
              </a:rPr>
              <a:t>can measure the performance as well as the </a:t>
            </a:r>
            <a:r>
              <a:rPr lang="en-US" sz="1200" b="0" i="0" u="none" strike="noStrike" kern="1200" baseline="0" dirty="0" err="1" smtClean="0">
                <a:solidFill>
                  <a:schemeClr val="tx1"/>
                </a:solidFill>
                <a:latin typeface="+mn-lt"/>
                <a:ea typeface="+mn-ea"/>
                <a:cs typeface="+mn-cs"/>
              </a:rPr>
              <a:t>eectiveness</a:t>
            </a:r>
            <a:r>
              <a:rPr lang="en-US" sz="1200" b="0" i="0" u="none" strike="noStrike" kern="1200" baseline="0" dirty="0" smtClean="0">
                <a:solidFill>
                  <a:schemeClr val="tx1"/>
                </a:solidFill>
                <a:latin typeface="+mn-lt"/>
                <a:ea typeface="+mn-ea"/>
                <a:cs typeface="+mn-cs"/>
              </a:rPr>
              <a:t> of these actions, and plan investment roadmaps</a:t>
            </a:r>
          </a:p>
          <a:p>
            <a:r>
              <a:rPr lang="en-US" sz="1200" b="0" i="0" u="none" strike="noStrike" kern="1200" baseline="0" dirty="0" smtClean="0">
                <a:solidFill>
                  <a:schemeClr val="tx1"/>
                </a:solidFill>
                <a:latin typeface="+mn-lt"/>
                <a:ea typeface="+mn-ea"/>
                <a:cs typeface="+mn-cs"/>
              </a:rPr>
              <a:t>to rectify any capability gaps. Fundamentally, this approach is the essence of intelligence-driven CND:</a:t>
            </a:r>
          </a:p>
          <a:p>
            <a:r>
              <a:rPr lang="en-US" sz="1200" b="0" i="0" u="none" strike="noStrike" kern="1200" baseline="0" dirty="0" smtClean="0">
                <a:solidFill>
                  <a:schemeClr val="tx1"/>
                </a:solidFill>
                <a:latin typeface="+mn-lt"/>
                <a:ea typeface="+mn-ea"/>
                <a:cs typeface="+mn-cs"/>
              </a:rPr>
              <a:t>basing security decisions and measurements on a keen understanding of the adversary.</a:t>
            </a:r>
          </a:p>
          <a:p>
            <a:r>
              <a:rPr lang="en-US" sz="1200" b="0" i="0" u="none" strike="noStrike" kern="1200" baseline="0" dirty="0" smtClean="0">
                <a:solidFill>
                  <a:schemeClr val="tx1"/>
                </a:solidFill>
                <a:latin typeface="+mn-lt"/>
                <a:ea typeface="+mn-ea"/>
                <a:cs typeface="+mn-cs"/>
              </a:rPr>
              <a:t>Table 1 depicts a course of action matrix using the actions of detect, deny, disrupt, degrade, deceive, and</a:t>
            </a:r>
          </a:p>
          <a:p>
            <a:r>
              <a:rPr lang="en-US" sz="1200" b="0" i="0" u="none" strike="noStrike" kern="1200" baseline="0" dirty="0" smtClean="0">
                <a:solidFill>
                  <a:schemeClr val="tx1"/>
                </a:solidFill>
                <a:latin typeface="+mn-lt"/>
                <a:ea typeface="+mn-ea"/>
                <a:cs typeface="+mn-cs"/>
              </a:rPr>
              <a:t>destroy from </a:t>
            </a:r>
            <a:r>
              <a:rPr lang="en-US" sz="1200" b="0" i="0" u="none" strike="noStrike" kern="1200" baseline="0" dirty="0" err="1" smtClean="0">
                <a:solidFill>
                  <a:schemeClr val="tx1"/>
                </a:solidFill>
                <a:latin typeface="+mn-lt"/>
                <a:ea typeface="+mn-ea"/>
                <a:cs typeface="+mn-cs"/>
              </a:rPr>
              <a:t>DoD</a:t>
            </a:r>
            <a:r>
              <a:rPr lang="en-US" sz="1200" b="0" i="0" u="none" strike="noStrike" kern="1200" baseline="0" dirty="0" smtClean="0">
                <a:solidFill>
                  <a:schemeClr val="tx1"/>
                </a:solidFill>
                <a:latin typeface="+mn-lt"/>
                <a:ea typeface="+mn-ea"/>
                <a:cs typeface="+mn-cs"/>
              </a:rPr>
              <a:t> information operations (IO) doctrine (U.S. Department of Defense, 2006). This matrix</a:t>
            </a:r>
          </a:p>
          <a:p>
            <a:r>
              <a:rPr lang="en-US" sz="1200" b="0" i="0" u="none" strike="noStrike" kern="1200" baseline="0" dirty="0" smtClean="0">
                <a:solidFill>
                  <a:schemeClr val="tx1"/>
                </a:solidFill>
                <a:latin typeface="+mn-lt"/>
                <a:ea typeface="+mn-ea"/>
                <a:cs typeface="+mn-cs"/>
              </a:rPr>
              <a:t>depicts in the exploitation phase, for example, that host intrusion detection systems (HIDS) can passively</a:t>
            </a:r>
          </a:p>
          <a:p>
            <a:r>
              <a:rPr lang="en-US" sz="1200" b="0" i="0" u="none" strike="noStrike" kern="1200" baseline="0" dirty="0" smtClean="0">
                <a:solidFill>
                  <a:schemeClr val="tx1"/>
                </a:solidFill>
                <a:latin typeface="+mn-lt"/>
                <a:ea typeface="+mn-ea"/>
                <a:cs typeface="+mn-cs"/>
              </a:rPr>
              <a:t>detect exploits, patching denies exploitation altogether, and data execution prevention (DEP) can disrupt</a:t>
            </a:r>
          </a:p>
          <a:p>
            <a:r>
              <a:rPr lang="en-US" sz="1200" b="0" i="0" u="none" strike="noStrike" kern="1200" baseline="0" dirty="0" smtClean="0">
                <a:solidFill>
                  <a:schemeClr val="tx1"/>
                </a:solidFill>
                <a:latin typeface="+mn-lt"/>
                <a:ea typeface="+mn-ea"/>
                <a:cs typeface="+mn-cs"/>
              </a:rPr>
              <a:t>the exploit once it initiates. Illustrating the spectrum of capabilities defenders can employ, the matrix</a:t>
            </a:r>
          </a:p>
          <a:p>
            <a:r>
              <a:rPr lang="en-US" sz="1200" b="0" i="0" u="none" strike="noStrike" kern="1200" baseline="0" dirty="0" smtClean="0">
                <a:solidFill>
                  <a:schemeClr val="tx1"/>
                </a:solidFill>
                <a:latin typeface="+mn-lt"/>
                <a:ea typeface="+mn-ea"/>
                <a:cs typeface="+mn-cs"/>
              </a:rPr>
              <a:t>includes traditional systems like network intrusion detection systems (NIDS) and </a:t>
            </a:r>
            <a:r>
              <a:rPr lang="en-US" sz="1200" b="0" i="0" u="none" strike="noStrike" kern="1200" baseline="0" dirty="0" err="1" smtClean="0">
                <a:solidFill>
                  <a:schemeClr val="tx1"/>
                </a:solidFill>
                <a:latin typeface="+mn-lt"/>
                <a:ea typeface="+mn-ea"/>
                <a:cs typeface="+mn-cs"/>
              </a:rPr>
              <a:t>rewall</a:t>
            </a:r>
            <a:r>
              <a:rPr lang="en-US" sz="1200" b="0" i="0" u="none" strike="noStrike" kern="1200" baseline="0" dirty="0" smtClean="0">
                <a:solidFill>
                  <a:schemeClr val="tx1"/>
                </a:solidFill>
                <a:latin typeface="+mn-lt"/>
                <a:ea typeface="+mn-ea"/>
                <a:cs typeface="+mn-cs"/>
              </a:rPr>
              <a:t> access control</a:t>
            </a:r>
          </a:p>
          <a:p>
            <a:r>
              <a:rPr lang="en-US" sz="1200" b="0" i="0" u="none" strike="noStrike" kern="1200" baseline="0" dirty="0" smtClean="0">
                <a:solidFill>
                  <a:schemeClr val="tx1"/>
                </a:solidFill>
                <a:latin typeface="+mn-lt"/>
                <a:ea typeface="+mn-ea"/>
                <a:cs typeface="+mn-cs"/>
              </a:rPr>
              <a:t>lists (ACL), system hardening best practices like audit logging, but also vigilant users themselves who</a:t>
            </a:r>
          </a:p>
          <a:p>
            <a:r>
              <a:rPr lang="en-US" sz="1200" b="0" i="0" u="none" strike="noStrike" kern="1200" baseline="0" dirty="0" smtClean="0">
                <a:solidFill>
                  <a:schemeClr val="tx1"/>
                </a:solidFill>
                <a:latin typeface="+mn-lt"/>
                <a:ea typeface="+mn-ea"/>
                <a:cs typeface="+mn-cs"/>
              </a:rPr>
              <a:t>can detect suspicious activity.</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18</a:t>
            </a:fld>
            <a:endParaRPr lang="en-US"/>
          </a:p>
        </p:txBody>
      </p:sp>
    </p:spTree>
    <p:extLst>
      <p:ext uri="{BB962C8B-B14F-4D97-AF65-F5344CB8AC3E}">
        <p14:creationId xmlns:p14="http://schemas.microsoft.com/office/powerpoint/2010/main" val="3544166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22</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Security terminology and principles • Protection control types • Security frameworks, models, standards, and best practices • Security enterprise architecture • Risk management • Security documentation • Information classification and protection • Security awareness training • Security governance</a:t>
            </a:r>
          </a:p>
          <a:p>
            <a:endParaRPr lang="en-US" smtClean="0"/>
          </a:p>
          <a:p>
            <a:r>
              <a:rPr lang="en-US" smtClean="0"/>
              <a:t>Harris, Shon (2012-11-08). CISSP All-in-One Exam Guide, 6th Edition (Kindle Locations 1007-1011).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23</a:t>
            </a:fld>
            <a:endParaRPr lang="en-US"/>
          </a:p>
        </p:txBody>
      </p:sp>
    </p:spTree>
    <p:extLst>
      <p:ext uri="{BB962C8B-B14F-4D97-AF65-F5344CB8AC3E}">
        <p14:creationId xmlns:p14="http://schemas.microsoft.com/office/powerpoint/2010/main" val="3022385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24</a:t>
            </a:fld>
            <a:endParaRPr lang="en-US"/>
          </a:p>
        </p:txBody>
      </p:sp>
    </p:spTree>
    <p:extLst>
      <p:ext uri="{BB962C8B-B14F-4D97-AF65-F5344CB8AC3E}">
        <p14:creationId xmlns:p14="http://schemas.microsoft.com/office/powerpoint/2010/main" val="628512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DA466F80-0B78-4834-8110-C7E79B0A38D2}" type="slidenum">
              <a:rPr lang="en-US" smtClean="0"/>
              <a:pPr/>
              <a:t>28</a:t>
            </a:fld>
            <a:endParaRPr lang="en-US" smtClean="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71848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CFEDEE-D79C-4E01-82E5-ED2241D67D71}" type="slidenum">
              <a:rPr lang="en-US"/>
              <a:pPr/>
              <a:t>31</a:t>
            </a:fld>
            <a:endParaRPr 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914095" y="4343401"/>
            <a:ext cx="5029814" cy="4114800"/>
          </a:xfrm>
        </p:spPr>
        <p:txBody>
          <a:bodyPr/>
          <a:lstStyle/>
          <a:p>
            <a:endParaRPr lang="en-US" altLang="en-US"/>
          </a:p>
        </p:txBody>
      </p:sp>
    </p:spTree>
    <p:extLst>
      <p:ext uri="{BB962C8B-B14F-4D97-AF65-F5344CB8AC3E}">
        <p14:creationId xmlns:p14="http://schemas.microsoft.com/office/powerpoint/2010/main" val="568534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5A702F-6429-4334-BE4C-E82D0D0C5759}" type="slidenum">
              <a:rPr lang="en-US"/>
              <a:pPr/>
              <a:t>32</a:t>
            </a:fld>
            <a:endParaRPr lang="en-US"/>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84969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6E6AB9-1C06-4FCE-9DCA-6F4C93CD23C2}" type="slidenum">
              <a:rPr lang="en-US"/>
              <a:pPr/>
              <a:t>33</a:t>
            </a:fld>
            <a:endParaRPr lang="en-US"/>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88882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F30EC5-C1BA-43DD-ABE6-AB372E65D165}" type="slidenum">
              <a:rPr lang="en-US"/>
              <a:pPr/>
              <a:t>34</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73433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2EA191-7D28-4F56-A3C0-611F7C58AEF1}" type="slidenum">
              <a:rPr lang="en-US"/>
              <a:pPr/>
              <a:t>35</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53454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2967818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AF838F-D958-4A51-B646-697487529AD5}" type="slidenum">
              <a:rPr lang="en-US"/>
              <a:pPr/>
              <a:t>36</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82098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62524B-80B5-4702-8505-EE986542B670}" type="slidenum">
              <a:rPr lang="en-US"/>
              <a:pPr/>
              <a:t>37</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58110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D0AACD-00C6-4548-9534-575A212D1F7E}" type="slidenum">
              <a:rPr lang="en-US"/>
              <a:pPr/>
              <a:t>42</a:t>
            </a:fld>
            <a:endParaRPr lang="en-U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7006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BCA4AB-106C-48FA-9596-5582CA163E68}" type="slidenum">
              <a:rPr lang="en-US"/>
              <a:pPr/>
              <a:t>43</a:t>
            </a:fld>
            <a:endParaRPr lang="en-US"/>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09279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F3E9E7-E4A4-4469-8235-2E6769713393}" type="slidenum">
              <a:rPr lang="en-US"/>
              <a:pPr/>
              <a:t>44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6282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393A58-8653-44B8-A103-427B88E98073}" type="slidenum">
              <a:rPr lang="en-US"/>
              <a:pPr/>
              <a:t>46</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4857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609E98-436D-47DE-BA90-A67F8F59A8FC}" type="slidenum">
              <a:rPr lang="en-US"/>
              <a:pPr/>
              <a:t>47</a:t>
            </a:fld>
            <a:endParaRPr lang="en-US"/>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35808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9B7097-C7C5-4C76-8515-2D7E6B3B38DA}" type="slidenum">
              <a:rPr lang="en-US"/>
              <a:pPr/>
              <a:t>48</a:t>
            </a:fld>
            <a:endParaRPr 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72751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9B7097-C7C5-4C76-8515-2D7E6B3B38DA}" type="slidenum">
              <a:rPr lang="en-US"/>
              <a:pPr/>
              <a:t>49</a:t>
            </a:fld>
            <a:endParaRPr 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4875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F18E88-C4B5-48D1-A55D-6A9A5DCDA2B4}" type="slidenum">
              <a:rPr lang="en-US"/>
              <a:pPr/>
              <a:t>50</a:t>
            </a:fld>
            <a:endParaRPr lang="en-US"/>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32788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1716045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DEB322-E88E-438A-A9D2-342308ACD50B}" type="slidenum">
              <a:rPr lang="en-US"/>
              <a:pPr/>
              <a:t>51</a:t>
            </a:fld>
            <a:endParaRPr lang="en-US"/>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35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F3892-FA9D-49CD-AA99-E3FA3A1A669A}" type="slidenum">
              <a:rPr lang="en-US"/>
              <a:pPr/>
              <a:t>52</a:t>
            </a:fld>
            <a:endParaRPr 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9978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C1A9AC-F672-42B0-9F0B-4681789FC9F5}" type="slidenum">
              <a:rPr lang="en-US"/>
              <a:pPr/>
              <a:t>53</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45776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8EB7F4-8ACD-4FD8-B938-AD586512ED14}" type="slidenum">
              <a:rPr lang="en-US"/>
              <a:pPr/>
              <a:t>54</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77982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CF3088-3903-4938-A8D7-FA3BBE17FE79}" type="slidenum">
              <a:rPr lang="en-US"/>
              <a:pPr/>
              <a:t>55</a:t>
            </a:fld>
            <a:endParaRPr lang="en-US"/>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18306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CEE4CB-D8EC-4C9E-8C8E-696770AB26C0}" type="slidenum">
              <a:rPr lang="en-US"/>
              <a:pPr/>
              <a:t>56</a:t>
            </a:fld>
            <a:endParaRPr lang="en-US"/>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7386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03766C-1B08-47A9-AB65-0137979B8726}" type="slidenum">
              <a:rPr lang="en-US"/>
              <a:pPr/>
              <a:t>57</a:t>
            </a:fld>
            <a:endParaRPr lang="en-US"/>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8447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9B6146-48AB-4E56-AC8B-27D8C66ECF25}" type="slidenum">
              <a:rPr lang="en-US"/>
              <a:pPr/>
              <a:t>58</a:t>
            </a:fld>
            <a:endParaRPr lang="en-US"/>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3509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71FD7D-EC07-4CA7-850D-5F73CDFB607D}" type="slidenum">
              <a:rPr lang="en-US"/>
              <a:pPr/>
              <a:t>59</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96810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3FECBC-4780-4CF2-B8E3-E0B7972ED6B1}" type="slidenum">
              <a:rPr lang="en-US"/>
              <a:pPr/>
              <a:t>60</a:t>
            </a:fld>
            <a:endParaRPr 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62766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a:t>
            </a:fld>
            <a:endParaRPr lang="en-US"/>
          </a:p>
        </p:txBody>
      </p:sp>
    </p:spTree>
    <p:extLst>
      <p:ext uri="{BB962C8B-B14F-4D97-AF65-F5344CB8AC3E}">
        <p14:creationId xmlns:p14="http://schemas.microsoft.com/office/powerpoint/2010/main" val="804243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CE7D5F-CC18-4F24-AAED-9A3FDEAEE38F}" type="slidenum">
              <a:rPr lang="en-US"/>
              <a:pPr/>
              <a:t>61</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27252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C3E70D-7F93-414C-B5E7-D33B1C074F12}" type="slidenum">
              <a:rPr lang="en-US"/>
              <a:pPr/>
              <a:t>62</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217497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0DB654-6003-4023-9AB1-57EED1E66BCB}" type="slidenum">
              <a:rPr lang="en-US"/>
              <a:pPr/>
              <a:t>63</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2901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308FFF-3B71-43AF-8097-283F99FFA5BF}" type="slidenum">
              <a:rPr lang="en-US"/>
              <a:pPr/>
              <a:t>64</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9426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FA0E9D-DFCD-4502-A630-15002982353F}" type="slidenum">
              <a:rPr lang="en-US"/>
              <a:pPr/>
              <a:t>65</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9396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FD2976-426C-44D1-9D52-8A42754466FA}" type="slidenum">
              <a:rPr lang="en-US"/>
              <a:pPr/>
              <a:t>66</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31746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C3D7D7-EF7E-4B5E-84CC-DCF091D9CCDE}" type="slidenum">
              <a:rPr lang="en-US"/>
              <a:pPr/>
              <a:t>68</a:t>
            </a:fld>
            <a:endParaRPr lang="en-US"/>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09906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72981A-C7E9-4017-ADEC-AA1528E76DCF}" type="slidenum">
              <a:rPr lang="en-US"/>
              <a:pPr/>
              <a:t>69</a:t>
            </a:fld>
            <a:endParaRPr lang="en-US"/>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3715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E2849-8159-4B01-8A75-F21E19C943C4}" type="slidenum">
              <a:rPr lang="en-US"/>
              <a:pPr/>
              <a:t>70</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07253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DCC66B-CF1E-41E2-8644-B3376D0FAE08}" type="slidenum">
              <a:rPr lang="en-US"/>
              <a:pPr/>
              <a:t>71</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15470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13</a:t>
            </a:fld>
            <a:endParaRPr lang="en-US"/>
          </a:p>
        </p:txBody>
      </p:sp>
    </p:spTree>
    <p:extLst>
      <p:ext uri="{BB962C8B-B14F-4D97-AF65-F5344CB8AC3E}">
        <p14:creationId xmlns:p14="http://schemas.microsoft.com/office/powerpoint/2010/main" val="17952491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8C93C1-5DE9-4208-B9EA-D37C88C5803E}" type="slidenum">
              <a:rPr lang="en-US"/>
              <a:pPr/>
              <a:t>72</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95182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F2EB4A-D067-4EA4-8D23-2260913C3C3D}" type="slidenum">
              <a:rPr lang="en-US"/>
              <a:pPr/>
              <a:t>73</a:t>
            </a:fld>
            <a:endParaRPr 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61605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4B7026-6917-4AEA-B2A9-A0C8AA3498AA}" type="slidenum">
              <a:rPr lang="en-US"/>
              <a:pPr/>
              <a:t>75</a:t>
            </a:fld>
            <a:endParaRPr lang="en-US"/>
          </a:p>
        </p:txBody>
      </p:sp>
      <p:sp>
        <p:nvSpPr>
          <p:cNvPr id="259074" name="Rectangle 2"/>
          <p:cNvSpPr>
            <a:spLocks noGrp="1" noRot="1" noChangeAspect="1" noChangeArrowheads="1" noTextEdit="1"/>
          </p:cNvSpPr>
          <p:nvPr>
            <p:ph type="sldImg"/>
          </p:nvPr>
        </p:nvSpPr>
        <p:spPr>
          <a:xfrm>
            <a:off x="959998" y="686474"/>
            <a:ext cx="4941072" cy="3428114"/>
          </a:xfrm>
          <a:ln/>
        </p:spPr>
      </p:sp>
      <p:sp>
        <p:nvSpPr>
          <p:cNvPr id="259075" name="Rectangle 3"/>
          <p:cNvSpPr>
            <a:spLocks noGrp="1" noChangeArrowheads="1"/>
          </p:cNvSpPr>
          <p:nvPr>
            <p:ph type="body" idx="1"/>
          </p:nvPr>
        </p:nvSpPr>
        <p:spPr>
          <a:xfrm>
            <a:off x="914095" y="4343401"/>
            <a:ext cx="5029814" cy="4114800"/>
          </a:xfrm>
        </p:spPr>
        <p:txBody>
          <a:bodyPr/>
          <a:lstStyle/>
          <a:p>
            <a:endParaRPr lang="en-US"/>
          </a:p>
        </p:txBody>
      </p:sp>
    </p:spTree>
    <p:extLst>
      <p:ext uri="{BB962C8B-B14F-4D97-AF65-F5344CB8AC3E}">
        <p14:creationId xmlns:p14="http://schemas.microsoft.com/office/powerpoint/2010/main" val="35738356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CC92E1-BF76-4EC0-A4E7-587AE63CC3FE}" type="slidenum">
              <a:rPr lang="en-US"/>
              <a:pPr/>
              <a:t>76</a:t>
            </a:fld>
            <a:endParaRPr lang="en-US"/>
          </a:p>
        </p:txBody>
      </p:sp>
      <p:sp>
        <p:nvSpPr>
          <p:cNvPr id="261122" name="Rectangle 2"/>
          <p:cNvSpPr>
            <a:spLocks noGrp="1" noRot="1" noChangeAspect="1" noChangeArrowheads="1" noTextEdit="1"/>
          </p:cNvSpPr>
          <p:nvPr>
            <p:ph type="sldImg"/>
          </p:nvPr>
        </p:nvSpPr>
        <p:spPr>
          <a:xfrm>
            <a:off x="959998" y="686474"/>
            <a:ext cx="4941072" cy="3428114"/>
          </a:xfrm>
          <a:ln/>
        </p:spPr>
      </p:sp>
      <p:sp>
        <p:nvSpPr>
          <p:cNvPr id="261123" name="Rectangle 3"/>
          <p:cNvSpPr>
            <a:spLocks noGrp="1" noChangeArrowheads="1"/>
          </p:cNvSpPr>
          <p:nvPr>
            <p:ph type="body" idx="1"/>
          </p:nvPr>
        </p:nvSpPr>
        <p:spPr>
          <a:xfrm>
            <a:off x="914095" y="4343401"/>
            <a:ext cx="5029814" cy="4114800"/>
          </a:xfrm>
        </p:spPr>
        <p:txBody>
          <a:bodyPr/>
          <a:lstStyle/>
          <a:p>
            <a:endParaRPr lang="en-US"/>
          </a:p>
        </p:txBody>
      </p:sp>
    </p:spTree>
    <p:extLst>
      <p:ext uri="{BB962C8B-B14F-4D97-AF65-F5344CB8AC3E}">
        <p14:creationId xmlns:p14="http://schemas.microsoft.com/office/powerpoint/2010/main" val="11365909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D6278A-76D8-4140-BD85-0809C5D7865C}" type="slidenum">
              <a:rPr lang="en-US"/>
              <a:pPr/>
              <a:t>79</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744851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9387C-91F7-4697-AF76-4C8A9D3C3972}" type="slidenum">
              <a:rPr lang="en-US"/>
              <a:pPr/>
              <a:t>81</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40284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238</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239</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kill chain is a systematic process to target and engage an adversary to create desired effects. U.S. military targeting doctrine defines the steps of this process as find, fix, track, target, engage, assess. Find advisory target suitable for engagement, fixed their location, track and observe, target with suitable weapon or asset to create the desired effects, engage advisory, assess effects. This is an integrated, into and process described as a "chain" because any single deficiency will disrupt the entire process.</a:t>
            </a:r>
          </a:p>
          <a:p>
            <a:endParaRPr lang="en-US" dirty="0" smtClean="0"/>
          </a:p>
          <a:p>
            <a:r>
              <a:rPr lang="en-US" dirty="0" smtClean="0"/>
              <a:t>Expanding on this concept, Lockheed Martin presents a new kill chain model specifically for intrusions. The essence of an intrusion is that the aggressor must develop a payload to breach a trusted boundary, establish a presence inside a trusted environment, and from that presence, take actions towards their objectives. Objectives may include moving laterally inside the environment, or violating the confidentiality, integrity, or availability of a system inside the environment. The intrusion kill chain is defined as reconnaissance, </a:t>
            </a:r>
            <a:r>
              <a:rPr lang="en-US" dirty="0" err="1" smtClean="0"/>
              <a:t>weaponization</a:t>
            </a:r>
            <a:r>
              <a:rPr lang="en-US" dirty="0" smtClean="0"/>
              <a:t>, delivery, exploitation, installation, command and control (C2), and actions on objectives.</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14</a:t>
            </a:fld>
            <a:endParaRPr lang="en-US"/>
          </a:p>
        </p:txBody>
      </p:sp>
    </p:spTree>
    <p:extLst>
      <p:ext uri="{BB962C8B-B14F-4D97-AF65-F5344CB8AC3E}">
        <p14:creationId xmlns:p14="http://schemas.microsoft.com/office/powerpoint/2010/main" val="282232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1. Reconnaissance - Research, identification and selection of targets, often represented as crawling</a:t>
            </a:r>
          </a:p>
          <a:p>
            <a:r>
              <a:rPr lang="en-US" dirty="0" smtClean="0"/>
              <a:t>Internet websites such as conference proceedings and mailing lists for email addresses, social</a:t>
            </a:r>
          </a:p>
          <a:p>
            <a:r>
              <a:rPr lang="en-US" dirty="0" smtClean="0"/>
              <a:t>relationships, or information on specific technologies.</a:t>
            </a:r>
          </a:p>
          <a:p>
            <a:r>
              <a:rPr lang="en-US" dirty="0" smtClean="0"/>
              <a:t>2. Weaponization - Coupling a remote access </a:t>
            </a:r>
            <a:r>
              <a:rPr lang="en-US" dirty="0" err="1" smtClean="0"/>
              <a:t>trojan</a:t>
            </a:r>
            <a:r>
              <a:rPr lang="en-US" dirty="0" smtClean="0"/>
              <a:t> with an exploit into a deliverable payload,</a:t>
            </a:r>
          </a:p>
          <a:p>
            <a:r>
              <a:rPr lang="en-US" dirty="0" smtClean="0"/>
              <a:t>typically by means of an automated tool (weaponizer). Increasingly, client application data files such</a:t>
            </a:r>
          </a:p>
          <a:p>
            <a:r>
              <a:rPr lang="en-US" dirty="0" smtClean="0"/>
              <a:t>as Adobe Portable Document Format (PDF) or Microsoft office documents serve as the weaponized</a:t>
            </a:r>
          </a:p>
          <a:p>
            <a:r>
              <a:rPr lang="en-US" dirty="0" smtClean="0"/>
              <a:t>deliverable.</a:t>
            </a:r>
          </a:p>
          <a:p>
            <a:r>
              <a:rPr lang="en-US" dirty="0" smtClean="0"/>
              <a:t>3. Delivery - Transmission of the weapon to the targeted environment. The three most prevalent</a:t>
            </a:r>
          </a:p>
          <a:p>
            <a:r>
              <a:rPr lang="en-US" dirty="0" smtClean="0"/>
              <a:t>delivery vectors for weaponized payloads by APT actors, as observed by the Lockheed Martin</a:t>
            </a:r>
          </a:p>
          <a:p>
            <a:r>
              <a:rPr lang="en-US" dirty="0" smtClean="0"/>
              <a:t>Computer Incident Response Team (LM-CIRT) for the years 2004-2010, are email attachments,</a:t>
            </a:r>
          </a:p>
          <a:p>
            <a:r>
              <a:rPr lang="en-US" dirty="0" smtClean="0"/>
              <a:t>websites, and USB removable media.</a:t>
            </a:r>
          </a:p>
          <a:p>
            <a:r>
              <a:rPr lang="en-US" dirty="0" smtClean="0"/>
              <a:t>4. Exploitation - After the weapon is delivered to victim host, exploitation triggers intruders' code.</a:t>
            </a:r>
          </a:p>
          <a:p>
            <a:r>
              <a:rPr lang="en-US" dirty="0" smtClean="0"/>
              <a:t>Most often, exploitation targets an application or operating system vulnerability, but it could also</a:t>
            </a:r>
          </a:p>
          <a:p>
            <a:r>
              <a:rPr lang="en-US" dirty="0" smtClean="0"/>
              <a:t>more simply exploit the users themselves or leverage an operating system feature that auto-executes</a:t>
            </a:r>
          </a:p>
          <a:p>
            <a:r>
              <a:rPr lang="en-US" dirty="0" smtClean="0"/>
              <a:t>code.</a:t>
            </a:r>
          </a:p>
          <a:p>
            <a:r>
              <a:rPr lang="en-US" dirty="0" smtClean="0"/>
              <a:t>5. Installation - Installation of a remote access </a:t>
            </a:r>
            <a:r>
              <a:rPr lang="en-US" dirty="0" err="1" smtClean="0"/>
              <a:t>trojan</a:t>
            </a:r>
            <a:r>
              <a:rPr lang="en-US" dirty="0" smtClean="0"/>
              <a:t> or backdoor on the victim system allows the</a:t>
            </a:r>
          </a:p>
          <a:p>
            <a:r>
              <a:rPr lang="en-US" dirty="0" smtClean="0"/>
              <a:t>adversary to maintain persistence inside the environment.</a:t>
            </a:r>
          </a:p>
          <a:p>
            <a:r>
              <a:rPr lang="en-US" dirty="0" smtClean="0"/>
              <a:t>6. Command and Control (C2) - Typically, compromised hosts must beacon outbound to an</a:t>
            </a:r>
          </a:p>
          <a:p>
            <a:r>
              <a:rPr lang="en-US" dirty="0" smtClean="0"/>
              <a:t>Internet controller server to establish a C2 channel. APT malware especially requires manual</a:t>
            </a:r>
          </a:p>
          <a:p>
            <a:r>
              <a:rPr lang="en-US" dirty="0" smtClean="0"/>
              <a:t>interaction rather than conduct activity automatically. Once the C2 channel establishes, intruders</a:t>
            </a:r>
          </a:p>
          <a:p>
            <a:r>
              <a:rPr lang="en-US" dirty="0" smtClean="0"/>
              <a:t>have "hands on the keyboard" access inside the target environment.</a:t>
            </a:r>
          </a:p>
          <a:p>
            <a:r>
              <a:rPr lang="en-US" dirty="0" smtClean="0"/>
              <a:t>7. Actions on Objectives - Only now, after progressing through the first six phases, can intruders</a:t>
            </a:r>
          </a:p>
          <a:p>
            <a:r>
              <a:rPr lang="en-US" dirty="0" smtClean="0"/>
              <a:t>take actions to achieve their original objectives. Typically, this objective is data exfiltration which</a:t>
            </a:r>
          </a:p>
          <a:p>
            <a:r>
              <a:rPr lang="en-US" dirty="0" smtClean="0"/>
              <a:t>involves collecting, encrypting and extracting information from the victim environment; violations</a:t>
            </a:r>
          </a:p>
          <a:p>
            <a:r>
              <a:rPr lang="en-US" dirty="0" smtClean="0"/>
              <a:t>of data integrity or availability are potential objectives as well. Alternatively, the intruders may</a:t>
            </a:r>
          </a:p>
          <a:p>
            <a:r>
              <a:rPr lang="en-US" dirty="0" smtClean="0"/>
              <a:t>only desire access to the initial victim box for use as a hop point to compromise additional systems</a:t>
            </a:r>
          </a:p>
          <a:p>
            <a:r>
              <a:rPr lang="en-US" dirty="0" smtClean="0"/>
              <a:t>and move laterally inside the network.</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15</a:t>
            </a:fld>
            <a:endParaRPr lang="en-US"/>
          </a:p>
        </p:txBody>
      </p:sp>
    </p:spTree>
    <p:extLst>
      <p:ext uri="{BB962C8B-B14F-4D97-AF65-F5344CB8AC3E}">
        <p14:creationId xmlns:p14="http://schemas.microsoft.com/office/powerpoint/2010/main" val="2889133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smtClean="0"/>
              <a:t>1. Reconnaissance - Research, identification and selection of targets, often represented as crawling</a:t>
            </a:r>
          </a:p>
          <a:p>
            <a:r>
              <a:rPr lang="en-US" dirty="0" smtClean="0"/>
              <a:t>Internet websites such as conference proceedings and mailing lists for email addresses, social</a:t>
            </a:r>
          </a:p>
          <a:p>
            <a:r>
              <a:rPr lang="en-US" dirty="0" smtClean="0"/>
              <a:t>relationships, or information on </a:t>
            </a:r>
            <a:r>
              <a:rPr lang="en-US" dirty="0" err="1" smtClean="0"/>
              <a:t>speci</a:t>
            </a:r>
            <a:r>
              <a:rPr lang="en-US" dirty="0" smtClean="0"/>
              <a:t>c technologies.</a:t>
            </a:r>
          </a:p>
          <a:p>
            <a:r>
              <a:rPr lang="en-US" dirty="0" smtClean="0"/>
              <a:t>2. Weaponization - Coupling a remote access </a:t>
            </a:r>
            <a:r>
              <a:rPr lang="en-US" dirty="0" err="1" smtClean="0"/>
              <a:t>trojan</a:t>
            </a:r>
            <a:r>
              <a:rPr lang="en-US" dirty="0" smtClean="0"/>
              <a:t> with an exploit into a deliverable payload,</a:t>
            </a:r>
          </a:p>
          <a:p>
            <a:r>
              <a:rPr lang="en-US" dirty="0" smtClean="0"/>
              <a:t>typically by means of an automated tool (weaponizer). Increasingly, client application data files such</a:t>
            </a:r>
          </a:p>
          <a:p>
            <a:r>
              <a:rPr lang="en-US" dirty="0" smtClean="0"/>
              <a:t>as Adobe Portable Document Format (PDF) or Microsoft office documents serve as the weaponized</a:t>
            </a:r>
          </a:p>
          <a:p>
            <a:r>
              <a:rPr lang="en-US" dirty="0" smtClean="0"/>
              <a:t>deliverable.</a:t>
            </a:r>
          </a:p>
          <a:p>
            <a:r>
              <a:rPr lang="en-US" dirty="0" smtClean="0"/>
              <a:t>3. Delivery - Transmission of the weapon to the targeted environment. The three most prevalent</a:t>
            </a:r>
          </a:p>
          <a:p>
            <a:r>
              <a:rPr lang="en-US" dirty="0" smtClean="0"/>
              <a:t>delivery vectors for weaponized payloads by APT actors, as observed by the Lockheed Martin</a:t>
            </a:r>
          </a:p>
          <a:p>
            <a:r>
              <a:rPr lang="en-US" dirty="0" smtClean="0"/>
              <a:t>Computer Incident Response Team (LM-CIRT) for the years 2004-2010, are email attachments,</a:t>
            </a:r>
          </a:p>
          <a:p>
            <a:r>
              <a:rPr lang="en-US" dirty="0" smtClean="0"/>
              <a:t>websites, and USB removable media.</a:t>
            </a:r>
          </a:p>
          <a:p>
            <a:r>
              <a:rPr lang="en-US" dirty="0" smtClean="0"/>
              <a:t>4. Exploitation - After the weapon is delivered to victim host, exploitation triggers intruders' code.</a:t>
            </a:r>
          </a:p>
          <a:p>
            <a:r>
              <a:rPr lang="en-US" dirty="0" smtClean="0"/>
              <a:t>Most often, exploitation targets an application or operating system vulnerability, but it could also</a:t>
            </a:r>
          </a:p>
          <a:p>
            <a:r>
              <a:rPr lang="en-US" dirty="0" smtClean="0"/>
              <a:t>more simply exploit the users themselves or leverage an operating system feature that auto-executes</a:t>
            </a:r>
          </a:p>
          <a:p>
            <a:r>
              <a:rPr lang="en-US" dirty="0" smtClean="0"/>
              <a:t>code.</a:t>
            </a:r>
          </a:p>
          <a:p>
            <a:r>
              <a:rPr lang="en-US" dirty="0" smtClean="0"/>
              <a:t>5. Installation - Installation of a remote access </a:t>
            </a:r>
            <a:r>
              <a:rPr lang="en-US" dirty="0" err="1" smtClean="0"/>
              <a:t>trojan</a:t>
            </a:r>
            <a:r>
              <a:rPr lang="en-US" dirty="0" smtClean="0"/>
              <a:t> or backdoor on the victim system allows the</a:t>
            </a:r>
          </a:p>
          <a:p>
            <a:r>
              <a:rPr lang="en-US" dirty="0" smtClean="0"/>
              <a:t>adversary to maintain persistence inside the environment.</a:t>
            </a:r>
          </a:p>
          <a:p>
            <a:r>
              <a:rPr lang="en-US" dirty="0" smtClean="0"/>
              <a:t>6. Command and Control (C2) - Typically, compromised hosts must beacon outbound to an</a:t>
            </a:r>
          </a:p>
          <a:p>
            <a:r>
              <a:rPr lang="en-US" dirty="0" smtClean="0"/>
              <a:t>Internet controller server to establish a C2 channel. APT malware especially requires manual</a:t>
            </a:r>
          </a:p>
          <a:p>
            <a:r>
              <a:rPr lang="en-US" dirty="0" smtClean="0"/>
              <a:t>interaction rather than conduct activity automatically. Once the C2 channel establishes, intruders</a:t>
            </a:r>
          </a:p>
          <a:p>
            <a:r>
              <a:rPr lang="en-US" dirty="0" smtClean="0"/>
              <a:t>have "hands on the keyboard" access inside the target environment.</a:t>
            </a:r>
          </a:p>
          <a:p>
            <a:r>
              <a:rPr lang="en-US" dirty="0" smtClean="0"/>
              <a:t>7. Actions on Objectives - Only now, after progressing through the first six phases, can intruders</a:t>
            </a:r>
          </a:p>
          <a:p>
            <a:r>
              <a:rPr lang="en-US" dirty="0" smtClean="0"/>
              <a:t>take actions to achieve their original objectives. Typically, this objective is data exfiltration which</a:t>
            </a:r>
          </a:p>
          <a:p>
            <a:r>
              <a:rPr lang="en-US" dirty="0" smtClean="0"/>
              <a:t>involves collecting, encrypting and extracting information from the victim environment; violations</a:t>
            </a:r>
          </a:p>
          <a:p>
            <a:r>
              <a:rPr lang="en-US" dirty="0" smtClean="0"/>
              <a:t>of data integrity or availability are potential objectives as well. Alternatively, the intruders may</a:t>
            </a:r>
          </a:p>
          <a:p>
            <a:r>
              <a:rPr lang="en-US" dirty="0" smtClean="0"/>
              <a:t>only desire access to the initial victim box for use as a hop point to compromise additional systems</a:t>
            </a:r>
          </a:p>
          <a:p>
            <a:r>
              <a:rPr lang="en-US" dirty="0" smtClean="0"/>
              <a:t>and move laterally inside the network.</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16</a:t>
            </a:fld>
            <a:endParaRPr lang="en-US"/>
          </a:p>
        </p:txBody>
      </p:sp>
    </p:spTree>
    <p:extLst>
      <p:ext uri="{BB962C8B-B14F-4D97-AF65-F5344CB8AC3E}">
        <p14:creationId xmlns:p14="http://schemas.microsoft.com/office/powerpoint/2010/main" val="27966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u="none" strike="noStrike" kern="1200" baseline="0" dirty="0" smtClean="0">
                <a:solidFill>
                  <a:schemeClr val="tx1"/>
                </a:solidFill>
                <a:latin typeface="+mn-lt"/>
                <a:ea typeface="+mn-ea"/>
                <a:cs typeface="+mn-cs"/>
              </a:rPr>
              <a:t>3.3 Courses of Action</a:t>
            </a:r>
          </a:p>
          <a:p>
            <a:r>
              <a:rPr lang="en-US" sz="1200" b="0" i="0" u="none" strike="noStrike" kern="1200" baseline="0" dirty="0" smtClean="0">
                <a:solidFill>
                  <a:schemeClr val="tx1"/>
                </a:solidFill>
                <a:latin typeface="+mn-lt"/>
                <a:ea typeface="+mn-ea"/>
                <a:cs typeface="+mn-cs"/>
              </a:rPr>
              <a:t>The intrusion kill chain becomes a model for actionable intelligence when defenders align enterprise</a:t>
            </a:r>
          </a:p>
          <a:p>
            <a:r>
              <a:rPr lang="en-US" sz="1200" b="0" i="0" u="none" strike="noStrike" kern="1200" baseline="0" dirty="0" smtClean="0">
                <a:solidFill>
                  <a:schemeClr val="tx1"/>
                </a:solidFill>
                <a:latin typeface="+mn-lt"/>
                <a:ea typeface="+mn-ea"/>
                <a:cs typeface="+mn-cs"/>
              </a:rPr>
              <a:t>defensive capabilities to the </a:t>
            </a:r>
            <a:r>
              <a:rPr lang="en-US" sz="1200" b="0" i="0" u="none" strike="noStrike" kern="1200" baseline="0" dirty="0" err="1" smtClean="0">
                <a:solidFill>
                  <a:schemeClr val="tx1"/>
                </a:solidFill>
                <a:latin typeface="+mn-lt"/>
                <a:ea typeface="+mn-ea"/>
                <a:cs typeface="+mn-cs"/>
              </a:rPr>
              <a:t>specic</a:t>
            </a:r>
            <a:r>
              <a:rPr lang="en-US" sz="1200" b="0" i="0" u="none" strike="noStrike" kern="1200" baseline="0" dirty="0" smtClean="0">
                <a:solidFill>
                  <a:schemeClr val="tx1"/>
                </a:solidFill>
                <a:latin typeface="+mn-lt"/>
                <a:ea typeface="+mn-ea"/>
                <a:cs typeface="+mn-cs"/>
              </a:rPr>
              <a:t> processes an adversary undertakes to target that enterprise. Defenders</a:t>
            </a:r>
          </a:p>
          <a:p>
            <a:r>
              <a:rPr lang="en-US" sz="1200" b="0" i="0" u="none" strike="noStrike" kern="1200" baseline="0" dirty="0" smtClean="0">
                <a:solidFill>
                  <a:schemeClr val="tx1"/>
                </a:solidFill>
                <a:latin typeface="+mn-lt"/>
                <a:ea typeface="+mn-ea"/>
                <a:cs typeface="+mn-cs"/>
              </a:rPr>
              <a:t>can measure the performance as well as the </a:t>
            </a:r>
            <a:r>
              <a:rPr lang="en-US" sz="1200" b="0" i="0" u="none" strike="noStrike" kern="1200" baseline="0" dirty="0" err="1" smtClean="0">
                <a:solidFill>
                  <a:schemeClr val="tx1"/>
                </a:solidFill>
                <a:latin typeface="+mn-lt"/>
                <a:ea typeface="+mn-ea"/>
                <a:cs typeface="+mn-cs"/>
              </a:rPr>
              <a:t>eectiveness</a:t>
            </a:r>
            <a:r>
              <a:rPr lang="en-US" sz="1200" b="0" i="0" u="none" strike="noStrike" kern="1200" baseline="0" dirty="0" smtClean="0">
                <a:solidFill>
                  <a:schemeClr val="tx1"/>
                </a:solidFill>
                <a:latin typeface="+mn-lt"/>
                <a:ea typeface="+mn-ea"/>
                <a:cs typeface="+mn-cs"/>
              </a:rPr>
              <a:t> of these actions, and plan investment roadmaps</a:t>
            </a:r>
          </a:p>
          <a:p>
            <a:r>
              <a:rPr lang="en-US" sz="1200" b="0" i="0" u="none" strike="noStrike" kern="1200" baseline="0" dirty="0" smtClean="0">
                <a:solidFill>
                  <a:schemeClr val="tx1"/>
                </a:solidFill>
                <a:latin typeface="+mn-lt"/>
                <a:ea typeface="+mn-ea"/>
                <a:cs typeface="+mn-cs"/>
              </a:rPr>
              <a:t>to rectify any capability gaps. Fundamentally, this approach is the essence of intelligence-driven CND:</a:t>
            </a:r>
          </a:p>
          <a:p>
            <a:r>
              <a:rPr lang="en-US" sz="1200" b="0" i="0" u="none" strike="noStrike" kern="1200" baseline="0" dirty="0" smtClean="0">
                <a:solidFill>
                  <a:schemeClr val="tx1"/>
                </a:solidFill>
                <a:latin typeface="+mn-lt"/>
                <a:ea typeface="+mn-ea"/>
                <a:cs typeface="+mn-cs"/>
              </a:rPr>
              <a:t>basing security decisions and measurements on a keen understanding of the adversary.</a:t>
            </a:r>
          </a:p>
          <a:p>
            <a:r>
              <a:rPr lang="en-US" sz="1200" b="0" i="0" u="none" strike="noStrike" kern="1200" baseline="0" dirty="0" smtClean="0">
                <a:solidFill>
                  <a:schemeClr val="tx1"/>
                </a:solidFill>
                <a:latin typeface="+mn-lt"/>
                <a:ea typeface="+mn-ea"/>
                <a:cs typeface="+mn-cs"/>
              </a:rPr>
              <a:t>Table 1 depicts a course of action matrix using the actions of detect, deny, disrupt, degrade, deceive, and</a:t>
            </a:r>
          </a:p>
          <a:p>
            <a:r>
              <a:rPr lang="en-US" sz="1200" b="0" i="0" u="none" strike="noStrike" kern="1200" baseline="0" dirty="0" smtClean="0">
                <a:solidFill>
                  <a:schemeClr val="tx1"/>
                </a:solidFill>
                <a:latin typeface="+mn-lt"/>
                <a:ea typeface="+mn-ea"/>
                <a:cs typeface="+mn-cs"/>
              </a:rPr>
              <a:t>destroy from </a:t>
            </a:r>
            <a:r>
              <a:rPr lang="en-US" sz="1200" b="0" i="0" u="none" strike="noStrike" kern="1200" baseline="0" dirty="0" err="1" smtClean="0">
                <a:solidFill>
                  <a:schemeClr val="tx1"/>
                </a:solidFill>
                <a:latin typeface="+mn-lt"/>
                <a:ea typeface="+mn-ea"/>
                <a:cs typeface="+mn-cs"/>
              </a:rPr>
              <a:t>DoD</a:t>
            </a:r>
            <a:r>
              <a:rPr lang="en-US" sz="1200" b="0" i="0" u="none" strike="noStrike" kern="1200" baseline="0" dirty="0" smtClean="0">
                <a:solidFill>
                  <a:schemeClr val="tx1"/>
                </a:solidFill>
                <a:latin typeface="+mn-lt"/>
                <a:ea typeface="+mn-ea"/>
                <a:cs typeface="+mn-cs"/>
              </a:rPr>
              <a:t> information operations (IO) doctrine (U.S. Department of Defense, 2006). This matrix</a:t>
            </a:r>
          </a:p>
          <a:p>
            <a:r>
              <a:rPr lang="en-US" sz="1200" b="0" i="0" u="none" strike="noStrike" kern="1200" baseline="0" dirty="0" smtClean="0">
                <a:solidFill>
                  <a:schemeClr val="tx1"/>
                </a:solidFill>
                <a:latin typeface="+mn-lt"/>
                <a:ea typeface="+mn-ea"/>
                <a:cs typeface="+mn-cs"/>
              </a:rPr>
              <a:t>depicts in the exploitation phase, for example, that host intrusion detection systems (HIDS) can passively</a:t>
            </a:r>
          </a:p>
          <a:p>
            <a:r>
              <a:rPr lang="en-US" sz="1200" b="0" i="0" u="none" strike="noStrike" kern="1200" baseline="0" dirty="0" smtClean="0">
                <a:solidFill>
                  <a:schemeClr val="tx1"/>
                </a:solidFill>
                <a:latin typeface="+mn-lt"/>
                <a:ea typeface="+mn-ea"/>
                <a:cs typeface="+mn-cs"/>
              </a:rPr>
              <a:t>detect exploits, patching denies exploitation altogether, and data execution prevention (DEP) can disrupt</a:t>
            </a:r>
          </a:p>
          <a:p>
            <a:r>
              <a:rPr lang="en-US" sz="1200" b="0" i="0" u="none" strike="noStrike" kern="1200" baseline="0" dirty="0" smtClean="0">
                <a:solidFill>
                  <a:schemeClr val="tx1"/>
                </a:solidFill>
                <a:latin typeface="+mn-lt"/>
                <a:ea typeface="+mn-ea"/>
                <a:cs typeface="+mn-cs"/>
              </a:rPr>
              <a:t>the exploit once it initiates. Illustrating the spectrum of capabilities defenders can employ, the matrix</a:t>
            </a:r>
          </a:p>
          <a:p>
            <a:r>
              <a:rPr lang="en-US" sz="1200" b="0" i="0" u="none" strike="noStrike" kern="1200" baseline="0" dirty="0" smtClean="0">
                <a:solidFill>
                  <a:schemeClr val="tx1"/>
                </a:solidFill>
                <a:latin typeface="+mn-lt"/>
                <a:ea typeface="+mn-ea"/>
                <a:cs typeface="+mn-cs"/>
              </a:rPr>
              <a:t>includes traditional systems like network intrusion detection systems (NIDS) and </a:t>
            </a:r>
            <a:r>
              <a:rPr lang="en-US" sz="1200" b="0" i="0" u="none" strike="noStrike" kern="1200" baseline="0" dirty="0" err="1" smtClean="0">
                <a:solidFill>
                  <a:schemeClr val="tx1"/>
                </a:solidFill>
                <a:latin typeface="+mn-lt"/>
                <a:ea typeface="+mn-ea"/>
                <a:cs typeface="+mn-cs"/>
              </a:rPr>
              <a:t>rewall</a:t>
            </a:r>
            <a:r>
              <a:rPr lang="en-US" sz="1200" b="0" i="0" u="none" strike="noStrike" kern="1200" baseline="0" dirty="0" smtClean="0">
                <a:solidFill>
                  <a:schemeClr val="tx1"/>
                </a:solidFill>
                <a:latin typeface="+mn-lt"/>
                <a:ea typeface="+mn-ea"/>
                <a:cs typeface="+mn-cs"/>
              </a:rPr>
              <a:t> access control</a:t>
            </a:r>
          </a:p>
          <a:p>
            <a:r>
              <a:rPr lang="en-US" sz="1200" b="0" i="0" u="none" strike="noStrike" kern="1200" baseline="0" dirty="0" smtClean="0">
                <a:solidFill>
                  <a:schemeClr val="tx1"/>
                </a:solidFill>
                <a:latin typeface="+mn-lt"/>
                <a:ea typeface="+mn-ea"/>
                <a:cs typeface="+mn-cs"/>
              </a:rPr>
              <a:t>lists (ACL), system hardening best practices like audit logging, but also vigilant users themselves who</a:t>
            </a:r>
          </a:p>
          <a:p>
            <a:r>
              <a:rPr lang="en-US" sz="1200" b="0" i="0" u="none" strike="noStrike" kern="1200" baseline="0" dirty="0" smtClean="0">
                <a:solidFill>
                  <a:schemeClr val="tx1"/>
                </a:solidFill>
                <a:latin typeface="+mn-lt"/>
                <a:ea typeface="+mn-ea"/>
                <a:cs typeface="+mn-cs"/>
              </a:rPr>
              <a:t>can detect suspicious activity.</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17</a:t>
            </a:fld>
            <a:endParaRPr lang="en-US"/>
          </a:p>
        </p:txBody>
      </p:sp>
    </p:spTree>
    <p:extLst>
      <p:ext uri="{BB962C8B-B14F-4D97-AF65-F5344CB8AC3E}">
        <p14:creationId xmlns:p14="http://schemas.microsoft.com/office/powerpoint/2010/main" val="3544166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697" r:id="rId5"/>
    <p:sldLayoutId id="2147483698" r:id="rId6"/>
    <p:sldLayoutId id="2147483679" r:id="rId7"/>
    <p:sldLayoutId id="2147483695" r:id="rId8"/>
    <p:sldLayoutId id="2147483681" r:id="rId9"/>
    <p:sldLayoutId id="2147483682" r:id="rId10"/>
    <p:sldLayoutId id="2147483680" r:id="rId11"/>
    <p:sldLayoutId id="2147483696" r:id="rId12"/>
    <p:sldLayoutId id="2147483685" r:id="rId13"/>
    <p:sldLayoutId id="2147483686" r:id="rId14"/>
    <p:sldLayoutId id="2147483687" r:id="rId15"/>
    <p:sldLayoutId id="2147483688" r:id="rId16"/>
    <p:sldLayoutId id="2147483689" r:id="rId17"/>
    <p:sldLayoutId id="2147483700" r:id="rId18"/>
    <p:sldLayoutId id="2147483701" r:id="rId19"/>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www.rot13.com/" TargetMode="External"/><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en.wikipedia.org/wiki/Public_domain"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www.imagecipher.com/" TargetMode="External"/><Relationship Id="rId2" Type="http://schemas.openxmlformats.org/officeDocument/2006/relationships/hyperlink" Target="http://www.paladingrp.com/"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hyperlink" Target="https://www.redhat.com/"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www.redhat.com/"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hyperlink" Target="https://www.owasp.org/index.php/Top_10_2010-Main"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Session 07: </a:t>
            </a:r>
            <a:r>
              <a:rPr lang="en-US" dirty="0"/>
              <a:t>Cryptography</a:t>
            </a:r>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a:t>
            </a:fld>
            <a:endParaRPr lang="en-US" dirty="0"/>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6565" y="1173858"/>
            <a:ext cx="8517835" cy="5386114"/>
          </a:xfrm>
          <a:prstGeom prst="rect">
            <a:avLst/>
          </a:prstGeom>
        </p:spPr>
      </p:pic>
    </p:spTree>
    <p:extLst>
      <p:ext uri="{BB962C8B-B14F-4D97-AF65-F5344CB8AC3E}">
        <p14:creationId xmlns:p14="http://schemas.microsoft.com/office/powerpoint/2010/main" val="35823946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descr="ROT13"/>
          <p:cNvPicPr>
            <a:picLocks noGrp="1" noChangeAspect="1" noChangeArrowheads="1"/>
          </p:cNvPicPr>
          <p:nvPr>
            <p:ph type="body" idx="4294967295"/>
          </p:nvPr>
        </p:nvPicPr>
        <p:blipFill>
          <a:blip r:embed="rId2" cstate="print"/>
          <a:srcRect b="72314"/>
          <a:stretch>
            <a:fillRect/>
          </a:stretch>
        </p:blipFill>
        <p:spPr>
          <a:xfrm>
            <a:off x="0" y="1219200"/>
            <a:ext cx="7010400" cy="1219200"/>
          </a:xfrm>
          <a:noFill/>
        </p:spPr>
      </p:pic>
      <p:pic>
        <p:nvPicPr>
          <p:cNvPr id="19459" name="Picture 3" descr="ROT13"/>
          <p:cNvPicPr>
            <a:picLocks noChangeAspect="1" noChangeArrowheads="1"/>
          </p:cNvPicPr>
          <p:nvPr/>
        </p:nvPicPr>
        <p:blipFill>
          <a:blip r:embed="rId2" cstate="print"/>
          <a:srcRect b="44629"/>
          <a:stretch>
            <a:fillRect/>
          </a:stretch>
        </p:blipFill>
        <p:spPr bwMode="auto">
          <a:xfrm>
            <a:off x="914400" y="1219200"/>
            <a:ext cx="7010400" cy="2438400"/>
          </a:xfrm>
          <a:prstGeom prst="rect">
            <a:avLst/>
          </a:prstGeom>
          <a:noFill/>
          <a:ln w="9525">
            <a:noFill/>
            <a:miter lim="800000"/>
            <a:headEnd/>
            <a:tailEnd/>
          </a:ln>
        </p:spPr>
      </p:pic>
      <p:pic>
        <p:nvPicPr>
          <p:cNvPr id="19460" name="Picture 3" descr="ROT13"/>
          <p:cNvPicPr>
            <a:picLocks noChangeAspect="1" noChangeArrowheads="1"/>
          </p:cNvPicPr>
          <p:nvPr/>
        </p:nvPicPr>
        <p:blipFill>
          <a:blip r:embed="rId2" cstate="print"/>
          <a:srcRect b="29056"/>
          <a:stretch>
            <a:fillRect/>
          </a:stretch>
        </p:blipFill>
        <p:spPr bwMode="auto">
          <a:xfrm>
            <a:off x="914400" y="1219200"/>
            <a:ext cx="7010400" cy="3124200"/>
          </a:xfrm>
          <a:prstGeom prst="rect">
            <a:avLst/>
          </a:prstGeom>
          <a:noFill/>
          <a:ln w="9525">
            <a:noFill/>
            <a:miter lim="800000"/>
            <a:headEnd/>
            <a:tailEnd/>
          </a:ln>
        </p:spPr>
      </p:pic>
      <p:pic>
        <p:nvPicPr>
          <p:cNvPr id="19461" name="Picture 3" descr="ROT13"/>
          <p:cNvPicPr>
            <a:picLocks noChangeAspect="1" noChangeArrowheads="1"/>
          </p:cNvPicPr>
          <p:nvPr/>
        </p:nvPicPr>
        <p:blipFill>
          <a:blip r:embed="rId2" cstate="print"/>
          <a:srcRect/>
          <a:stretch>
            <a:fillRect/>
          </a:stretch>
        </p:blipFill>
        <p:spPr bwMode="auto">
          <a:xfrm>
            <a:off x="914400" y="1219200"/>
            <a:ext cx="7010400" cy="4403725"/>
          </a:xfrm>
          <a:prstGeom prst="rect">
            <a:avLst/>
          </a:prstGeom>
          <a:noFill/>
          <a:ln w="9525">
            <a:noFill/>
            <a:miter lim="800000"/>
            <a:headEnd/>
            <a:tailEnd/>
          </a:ln>
        </p:spPr>
      </p:pic>
      <p:sp>
        <p:nvSpPr>
          <p:cNvPr id="19462" name="Text Box 6"/>
          <p:cNvSpPr txBox="1">
            <a:spLocks noChangeArrowheads="1"/>
          </p:cNvSpPr>
          <p:nvPr/>
        </p:nvSpPr>
        <p:spPr bwMode="auto">
          <a:xfrm>
            <a:off x="441325" y="4989513"/>
            <a:ext cx="184150" cy="366712"/>
          </a:xfrm>
          <a:prstGeom prst="rect">
            <a:avLst/>
          </a:prstGeom>
          <a:noFill/>
          <a:ln w="9525">
            <a:noFill/>
            <a:miter lim="800000"/>
            <a:headEnd/>
            <a:tailEnd/>
          </a:ln>
        </p:spPr>
        <p:txBody>
          <a:bodyPr wrap="none">
            <a:spAutoFit/>
          </a:bodyPr>
          <a:lstStyle/>
          <a:p>
            <a:endParaRPr lang="en-US"/>
          </a:p>
        </p:txBody>
      </p:sp>
      <p:sp>
        <p:nvSpPr>
          <p:cNvPr id="19463" name="Text Box 7"/>
          <p:cNvSpPr txBox="1">
            <a:spLocks noChangeArrowheads="1"/>
          </p:cNvSpPr>
          <p:nvPr/>
        </p:nvSpPr>
        <p:spPr bwMode="auto">
          <a:xfrm>
            <a:off x="1219200" y="228600"/>
            <a:ext cx="6781800" cy="762000"/>
          </a:xfrm>
          <a:prstGeom prst="rect">
            <a:avLst/>
          </a:prstGeom>
          <a:noFill/>
          <a:ln w="9525">
            <a:noFill/>
            <a:miter lim="800000"/>
            <a:headEnd/>
            <a:tailEnd/>
          </a:ln>
        </p:spPr>
        <p:txBody>
          <a:bodyPr>
            <a:spAutoFit/>
          </a:bodyPr>
          <a:lstStyle/>
          <a:p>
            <a:pPr algn="ctr">
              <a:spcBef>
                <a:spcPct val="50000"/>
              </a:spcBef>
            </a:pPr>
            <a:r>
              <a:rPr lang="en-US" sz="4400"/>
              <a:t>ROT 13</a:t>
            </a:r>
          </a:p>
        </p:txBody>
      </p:sp>
      <p:sp>
        <p:nvSpPr>
          <p:cNvPr id="19464" name="Text Box 8"/>
          <p:cNvSpPr txBox="1">
            <a:spLocks noChangeArrowheads="1"/>
          </p:cNvSpPr>
          <p:nvPr/>
        </p:nvSpPr>
        <p:spPr bwMode="auto">
          <a:xfrm>
            <a:off x="457200" y="5791200"/>
            <a:ext cx="8458200" cy="579438"/>
          </a:xfrm>
          <a:prstGeom prst="rect">
            <a:avLst/>
          </a:prstGeom>
          <a:noFill/>
          <a:ln w="9525">
            <a:noFill/>
            <a:miter lim="800000"/>
            <a:headEnd/>
            <a:tailEnd/>
          </a:ln>
        </p:spPr>
        <p:txBody>
          <a:bodyPr>
            <a:spAutoFit/>
          </a:bodyPr>
          <a:lstStyle/>
          <a:p>
            <a:pPr algn="ctr">
              <a:spcBef>
                <a:spcPct val="50000"/>
              </a:spcBef>
            </a:pPr>
            <a:r>
              <a:rPr lang="en-US" sz="3200"/>
              <a:t>Go to </a:t>
            </a:r>
            <a:r>
              <a:rPr lang="en-US" sz="3200">
                <a:hlinkClick r:id="rId3"/>
              </a:rPr>
              <a:t>http://www.rot13.com</a:t>
            </a:r>
            <a:r>
              <a:rPr lang="en-US" sz="3200"/>
              <a:t> to try</a:t>
            </a:r>
          </a:p>
        </p:txBody>
      </p:sp>
    </p:spTree>
    <p:extLst>
      <p:ext uri="{BB962C8B-B14F-4D97-AF65-F5344CB8AC3E}">
        <p14:creationId xmlns:p14="http://schemas.microsoft.com/office/powerpoint/2010/main" val="129509718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Transposition Cipher</a:t>
            </a:r>
          </a:p>
        </p:txBody>
      </p:sp>
      <p:sp>
        <p:nvSpPr>
          <p:cNvPr id="20483" name="Rectangle 3"/>
          <p:cNvSpPr>
            <a:spLocks noGrp="1" noChangeArrowheads="1"/>
          </p:cNvSpPr>
          <p:nvPr>
            <p:ph idx="1"/>
          </p:nvPr>
        </p:nvSpPr>
        <p:spPr/>
        <p:txBody>
          <a:bodyPr/>
          <a:lstStyle/>
          <a:p>
            <a:r>
              <a:rPr lang="en-US" dirty="0" smtClean="0"/>
              <a:t>Jumbles up the ordering of characters in a message. The Spartans of Greece used a form of this called the “</a:t>
            </a:r>
            <a:r>
              <a:rPr lang="en-US" dirty="0" err="1" smtClean="0"/>
              <a:t>Scytale</a:t>
            </a:r>
            <a:r>
              <a:rPr lang="en-US" dirty="0" smtClean="0"/>
              <a:t>” Cipher.</a:t>
            </a:r>
          </a:p>
          <a:p>
            <a:endParaRPr lang="en-US" dirty="0" smtClean="0"/>
          </a:p>
          <a:p>
            <a:endParaRPr lang="en-US" dirty="0" smtClean="0"/>
          </a:p>
          <a:p>
            <a:endParaRPr lang="en-US" dirty="0" smtClean="0"/>
          </a:p>
          <a:p>
            <a:pPr>
              <a:buNone/>
            </a:pPr>
            <a:endParaRPr lang="en-US" dirty="0" smtClean="0"/>
          </a:p>
        </p:txBody>
      </p:sp>
    </p:spTree>
    <p:extLst>
      <p:ext uri="{BB962C8B-B14F-4D97-AF65-F5344CB8AC3E}">
        <p14:creationId xmlns:p14="http://schemas.microsoft.com/office/powerpoint/2010/main" val="273376449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Scytale (667)</a:t>
            </a:r>
          </a:p>
        </p:txBody>
      </p:sp>
      <p:pic>
        <p:nvPicPr>
          <p:cNvPr id="21507" name="Picture 3" descr="scytale"/>
          <p:cNvPicPr>
            <a:picLocks noChangeAspect="1" noChangeArrowheads="1"/>
          </p:cNvPicPr>
          <p:nvPr/>
        </p:nvPicPr>
        <p:blipFill>
          <a:blip r:embed="rId2" cstate="print"/>
          <a:srcRect/>
          <a:stretch>
            <a:fillRect/>
          </a:stretch>
        </p:blipFill>
        <p:spPr bwMode="auto">
          <a:xfrm>
            <a:off x="457200" y="1676400"/>
            <a:ext cx="8242300" cy="4521200"/>
          </a:xfrm>
          <a:prstGeom prst="rect">
            <a:avLst/>
          </a:prstGeom>
          <a:noFill/>
          <a:ln w="9525">
            <a:noFill/>
            <a:miter lim="800000"/>
            <a:headEnd/>
            <a:tailEnd/>
          </a:ln>
        </p:spPr>
      </p:pic>
    </p:spTree>
    <p:extLst>
      <p:ext uri="{BB962C8B-B14F-4D97-AF65-F5344CB8AC3E}">
        <p14:creationId xmlns:p14="http://schemas.microsoft.com/office/powerpoint/2010/main" val="2562862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Vigenere Cipher (669)</a:t>
            </a:r>
          </a:p>
        </p:txBody>
      </p:sp>
      <p:sp>
        <p:nvSpPr>
          <p:cNvPr id="22531" name="Rectangle 3"/>
          <p:cNvSpPr>
            <a:spLocks noGrp="1" noChangeArrowheads="1"/>
          </p:cNvSpPr>
          <p:nvPr>
            <p:ph idx="1"/>
          </p:nvPr>
        </p:nvSpPr>
        <p:spPr/>
        <p:txBody>
          <a:bodyPr/>
          <a:lstStyle/>
          <a:p>
            <a:r>
              <a:rPr lang="en-US" dirty="0" err="1" smtClean="0"/>
              <a:t>Polyalphabetic</a:t>
            </a:r>
            <a:r>
              <a:rPr lang="en-US" dirty="0" smtClean="0"/>
              <a:t> Substitution Cipher – A more advanced substitution cipher as it any letter can have multiple letters substituted for it! </a:t>
            </a:r>
          </a:p>
          <a:p>
            <a:endParaRPr lang="en-US" dirty="0" smtClean="0"/>
          </a:p>
          <a:p>
            <a:r>
              <a:rPr lang="en-US" dirty="0" smtClean="0"/>
              <a:t>That is an A will not always map to an N</a:t>
            </a:r>
          </a:p>
          <a:p>
            <a:r>
              <a:rPr lang="en-US" dirty="0" smtClean="0"/>
              <a:t>Harder to break!</a:t>
            </a:r>
          </a:p>
          <a:p>
            <a:endParaRPr lang="en-US" dirty="0" smtClean="0"/>
          </a:p>
          <a:p>
            <a:endParaRPr lang="en-US" dirty="0" smtClean="0"/>
          </a:p>
          <a:p>
            <a:r>
              <a:rPr lang="en-US" smtClean="0"/>
              <a:t>Visual next slide</a:t>
            </a:r>
            <a:endParaRPr lang="en-US" dirty="0" smtClean="0"/>
          </a:p>
        </p:txBody>
      </p:sp>
    </p:spTree>
    <p:extLst>
      <p:ext uri="{BB962C8B-B14F-4D97-AF65-F5344CB8AC3E}">
        <p14:creationId xmlns:p14="http://schemas.microsoft.com/office/powerpoint/2010/main" val="23788957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Vigenere-Highlight"/>
          <p:cNvPicPr>
            <a:picLocks noChangeAspect="1" noChangeArrowheads="1"/>
          </p:cNvPicPr>
          <p:nvPr/>
        </p:nvPicPr>
        <p:blipFill rotWithShape="1">
          <a:blip r:embed="rId2" cstate="print"/>
          <a:srcRect r="13669" b="28956"/>
          <a:stretch/>
        </p:blipFill>
        <p:spPr bwMode="auto">
          <a:xfrm>
            <a:off x="0" y="-1"/>
            <a:ext cx="9144000" cy="6858001"/>
          </a:xfrm>
          <a:prstGeom prst="rect">
            <a:avLst/>
          </a:prstGeom>
          <a:noFill/>
          <a:ln w="9525">
            <a:noFill/>
            <a:miter lim="800000"/>
            <a:headEnd/>
            <a:tailEnd/>
          </a:ln>
        </p:spPr>
      </p:pic>
      <p:sp>
        <p:nvSpPr>
          <p:cNvPr id="23554" name="Rectangle 2"/>
          <p:cNvSpPr>
            <a:spLocks noGrp="1" noChangeArrowheads="1"/>
          </p:cNvSpPr>
          <p:nvPr>
            <p:ph type="title"/>
          </p:nvPr>
        </p:nvSpPr>
        <p:spPr/>
        <p:txBody>
          <a:bodyPr/>
          <a:lstStyle/>
          <a:p>
            <a:pPr eaLnBrk="1" hangingPunct="1"/>
            <a:r>
              <a:rPr lang="en-US" smtClean="0"/>
              <a:t>Vigenere Cipher</a:t>
            </a:r>
          </a:p>
        </p:txBody>
      </p:sp>
      <p:pic>
        <p:nvPicPr>
          <p:cNvPr id="4" name="Picture 3" descr="Vigenere-Highlight"/>
          <p:cNvPicPr>
            <a:picLocks noChangeAspect="1" noChangeArrowheads="1"/>
          </p:cNvPicPr>
          <p:nvPr/>
        </p:nvPicPr>
        <p:blipFill rotWithShape="1">
          <a:blip r:embed="rId2" cstate="print"/>
          <a:srcRect r="13669" b="28956"/>
          <a:stretch/>
        </p:blipFill>
        <p:spPr bwMode="auto">
          <a:xfrm>
            <a:off x="15240" y="-1"/>
            <a:ext cx="9144000" cy="6858001"/>
          </a:xfrm>
          <a:prstGeom prst="rect">
            <a:avLst/>
          </a:prstGeom>
          <a:noFill/>
          <a:ln w="9525">
            <a:noFill/>
            <a:miter lim="800000"/>
            <a:headEnd/>
            <a:tailEnd/>
          </a:ln>
        </p:spPr>
      </p:pic>
    </p:spTree>
    <p:extLst>
      <p:ext uri="{BB962C8B-B14F-4D97-AF65-F5344CB8AC3E}">
        <p14:creationId xmlns:p14="http://schemas.microsoft.com/office/powerpoint/2010/main" val="19245161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ctrTitle"/>
          </p:nvPr>
        </p:nvSpPr>
        <p:spPr/>
        <p:txBody>
          <a:bodyPr/>
          <a:lstStyle/>
          <a:p>
            <a:pPr eaLnBrk="1" hangingPunct="1"/>
            <a:r>
              <a:rPr lang="en-US" smtClean="0"/>
              <a:t>Symmetric Encryption</a:t>
            </a:r>
          </a:p>
        </p:txBody>
      </p:sp>
    </p:spTree>
    <p:extLst>
      <p:ext uri="{BB962C8B-B14F-4D97-AF65-F5344CB8AC3E}">
        <p14:creationId xmlns:p14="http://schemas.microsoft.com/office/powerpoint/2010/main" val="2636024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Symmetric Encryption (686)</a:t>
            </a:r>
          </a:p>
        </p:txBody>
      </p:sp>
      <p:sp>
        <p:nvSpPr>
          <p:cNvPr id="25603" name="Rectangle 3"/>
          <p:cNvSpPr>
            <a:spLocks noGrp="1" noChangeArrowheads="1"/>
          </p:cNvSpPr>
          <p:nvPr>
            <p:ph idx="1"/>
          </p:nvPr>
        </p:nvSpPr>
        <p:spPr/>
        <p:txBody>
          <a:bodyPr/>
          <a:lstStyle/>
          <a:p>
            <a:pPr eaLnBrk="1" hangingPunct="1">
              <a:buFontTx/>
              <a:buNone/>
            </a:pPr>
            <a:r>
              <a:rPr lang="en-US" dirty="0" smtClean="0"/>
              <a:t>Idea same key is used to BOTH encrypt and decrypt data!</a:t>
            </a:r>
          </a:p>
          <a:p>
            <a:pPr eaLnBrk="1" hangingPunct="1">
              <a:buFontTx/>
              <a:buNone/>
            </a:pPr>
            <a:endParaRPr lang="en-US" dirty="0" smtClean="0"/>
          </a:p>
        </p:txBody>
      </p:sp>
      <p:pic>
        <p:nvPicPr>
          <p:cNvPr id="25604" name="Picture 4" descr="encrpytion-generic"/>
          <p:cNvPicPr>
            <a:picLocks noChangeAspect="1" noChangeArrowheads="1"/>
          </p:cNvPicPr>
          <p:nvPr/>
        </p:nvPicPr>
        <p:blipFill>
          <a:blip r:embed="rId2" cstate="print"/>
          <a:srcRect/>
          <a:stretch>
            <a:fillRect/>
          </a:stretch>
        </p:blipFill>
        <p:spPr bwMode="auto">
          <a:xfrm>
            <a:off x="838200" y="2971800"/>
            <a:ext cx="6858952" cy="3433763"/>
          </a:xfrm>
          <a:prstGeom prst="rect">
            <a:avLst/>
          </a:prstGeom>
          <a:noFill/>
          <a:ln w="9525">
            <a:noFill/>
            <a:miter lim="800000"/>
            <a:headEnd/>
            <a:tailEnd/>
          </a:ln>
        </p:spPr>
      </p:pic>
    </p:spTree>
    <p:extLst>
      <p:ext uri="{BB962C8B-B14F-4D97-AF65-F5344CB8AC3E}">
        <p14:creationId xmlns:p14="http://schemas.microsoft.com/office/powerpoint/2010/main" val="32532881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t>Symmetric Encryption (686)</a:t>
            </a:r>
          </a:p>
        </p:txBody>
      </p:sp>
      <p:sp>
        <p:nvSpPr>
          <p:cNvPr id="26627" name="Rectangle 3"/>
          <p:cNvSpPr>
            <a:spLocks noGrp="1" noChangeArrowheads="1"/>
          </p:cNvSpPr>
          <p:nvPr>
            <p:ph idx="1"/>
          </p:nvPr>
        </p:nvSpPr>
        <p:spPr/>
        <p:txBody>
          <a:bodyPr/>
          <a:lstStyle/>
          <a:p>
            <a:r>
              <a:rPr lang="en-US" dirty="0" smtClean="0"/>
              <a:t>Called Symmetric or </a:t>
            </a:r>
            <a:r>
              <a:rPr lang="en-US" b="1" dirty="0" smtClean="0"/>
              <a:t>Private Key</a:t>
            </a:r>
            <a:r>
              <a:rPr lang="en-US" dirty="0" smtClean="0"/>
              <a:t> encryption</a:t>
            </a:r>
          </a:p>
          <a:p>
            <a:r>
              <a:rPr lang="en-US" dirty="0" smtClean="0"/>
              <a:t>Anyone with the key can either encrypt or decrypt</a:t>
            </a:r>
          </a:p>
          <a:p>
            <a:r>
              <a:rPr lang="en-US" dirty="0" smtClean="0"/>
              <a:t>Must securely distribute keys to both parties. </a:t>
            </a:r>
          </a:p>
          <a:p>
            <a:pPr lvl="1"/>
            <a:r>
              <a:rPr lang="en-US" dirty="0" smtClean="0"/>
              <a:t>Chicken in the egg situation with networks</a:t>
            </a:r>
          </a:p>
          <a:p>
            <a:r>
              <a:rPr lang="en-US" dirty="0" smtClean="0"/>
              <a:t>Very Fast to encrypt or decrypt</a:t>
            </a:r>
          </a:p>
          <a:p>
            <a:r>
              <a:rPr lang="en-US" dirty="0" smtClean="0"/>
              <a:t>Key Management is the big issue</a:t>
            </a:r>
          </a:p>
          <a:p>
            <a:endParaRPr lang="en-US" dirty="0" smtClean="0"/>
          </a:p>
          <a:p>
            <a:endParaRPr lang="en-US" dirty="0" smtClean="0"/>
          </a:p>
        </p:txBody>
      </p:sp>
    </p:spTree>
    <p:extLst>
      <p:ext uri="{BB962C8B-B14F-4D97-AF65-F5344CB8AC3E}">
        <p14:creationId xmlns:p14="http://schemas.microsoft.com/office/powerpoint/2010/main" val="114823158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Key Management (687)</a:t>
            </a:r>
          </a:p>
        </p:txBody>
      </p:sp>
      <p:pic>
        <p:nvPicPr>
          <p:cNvPr id="27651" name="Picture 3" descr="fullmesh"/>
          <p:cNvPicPr>
            <a:picLocks noChangeAspect="1" noChangeArrowheads="1"/>
          </p:cNvPicPr>
          <p:nvPr/>
        </p:nvPicPr>
        <p:blipFill>
          <a:blip r:embed="rId2" cstate="print"/>
          <a:srcRect/>
          <a:stretch>
            <a:fillRect/>
          </a:stretch>
        </p:blipFill>
        <p:spPr bwMode="auto">
          <a:xfrm>
            <a:off x="152400" y="1295400"/>
            <a:ext cx="3505200" cy="3392488"/>
          </a:xfrm>
          <a:prstGeom prst="rect">
            <a:avLst/>
          </a:prstGeom>
          <a:noFill/>
          <a:ln w="9525">
            <a:noFill/>
            <a:miter lim="800000"/>
            <a:headEnd/>
            <a:tailEnd/>
          </a:ln>
        </p:spPr>
      </p:pic>
      <p:sp>
        <p:nvSpPr>
          <p:cNvPr id="27652" name="Text Box 4"/>
          <p:cNvSpPr txBox="1">
            <a:spLocks noChangeArrowheads="1"/>
          </p:cNvSpPr>
          <p:nvPr/>
        </p:nvSpPr>
        <p:spPr bwMode="auto">
          <a:xfrm>
            <a:off x="5851525" y="2017713"/>
            <a:ext cx="2835275" cy="366712"/>
          </a:xfrm>
          <a:prstGeom prst="rect">
            <a:avLst/>
          </a:prstGeom>
          <a:noFill/>
          <a:ln w="9525">
            <a:noFill/>
            <a:miter lim="800000"/>
            <a:headEnd/>
            <a:tailEnd/>
          </a:ln>
        </p:spPr>
        <p:txBody>
          <a:bodyPr>
            <a:spAutoFit/>
          </a:bodyPr>
          <a:lstStyle/>
          <a:p>
            <a:endParaRPr lang="en-US"/>
          </a:p>
        </p:txBody>
      </p:sp>
      <p:sp>
        <p:nvSpPr>
          <p:cNvPr id="27653" name="Text Box 5"/>
          <p:cNvSpPr txBox="1">
            <a:spLocks noChangeArrowheads="1"/>
          </p:cNvSpPr>
          <p:nvPr/>
        </p:nvSpPr>
        <p:spPr bwMode="auto">
          <a:xfrm>
            <a:off x="4556125" y="1865313"/>
            <a:ext cx="4054475" cy="366712"/>
          </a:xfrm>
          <a:prstGeom prst="rect">
            <a:avLst/>
          </a:prstGeom>
          <a:noFill/>
          <a:ln w="9525">
            <a:noFill/>
            <a:miter lim="800000"/>
            <a:headEnd/>
            <a:tailEnd/>
          </a:ln>
        </p:spPr>
        <p:txBody>
          <a:bodyPr>
            <a:spAutoFit/>
          </a:bodyPr>
          <a:lstStyle/>
          <a:p>
            <a:endParaRPr lang="en-US"/>
          </a:p>
        </p:txBody>
      </p:sp>
      <p:sp>
        <p:nvSpPr>
          <p:cNvPr id="27654" name="Text Box 6"/>
          <p:cNvSpPr txBox="1">
            <a:spLocks noChangeArrowheads="1"/>
          </p:cNvSpPr>
          <p:nvPr/>
        </p:nvSpPr>
        <p:spPr bwMode="auto">
          <a:xfrm>
            <a:off x="3733800" y="1905000"/>
            <a:ext cx="5105400" cy="4154984"/>
          </a:xfrm>
          <a:prstGeom prst="rect">
            <a:avLst/>
          </a:prstGeom>
          <a:noFill/>
          <a:ln w="9525">
            <a:noFill/>
            <a:miter lim="800000"/>
            <a:headEnd/>
            <a:tailEnd/>
          </a:ln>
        </p:spPr>
        <p:txBody>
          <a:bodyPr wrap="square">
            <a:spAutoFit/>
          </a:bodyPr>
          <a:lstStyle/>
          <a:p>
            <a:pPr>
              <a:spcBef>
                <a:spcPct val="50000"/>
              </a:spcBef>
            </a:pPr>
            <a:r>
              <a:rPr lang="en-US" sz="2400" dirty="0"/>
              <a:t>n:  number of parties who want to securely communicate</a:t>
            </a:r>
          </a:p>
          <a:p>
            <a:pPr>
              <a:spcBef>
                <a:spcPct val="50000"/>
              </a:spcBef>
            </a:pPr>
            <a:r>
              <a:rPr lang="en-US" sz="2400" dirty="0"/>
              <a:t># keys = (n*(n-1)) / 2</a:t>
            </a:r>
          </a:p>
          <a:p>
            <a:pPr>
              <a:spcBef>
                <a:spcPct val="50000"/>
              </a:spcBef>
            </a:pPr>
            <a:endParaRPr lang="en-US" sz="2400" dirty="0"/>
          </a:p>
          <a:p>
            <a:pPr>
              <a:spcBef>
                <a:spcPct val="50000"/>
              </a:spcBef>
            </a:pPr>
            <a:r>
              <a:rPr lang="en-US" sz="2400" dirty="0"/>
              <a:t>5 = (5*4)/2 = 10 keys</a:t>
            </a:r>
          </a:p>
          <a:p>
            <a:pPr>
              <a:spcBef>
                <a:spcPct val="50000"/>
              </a:spcBef>
            </a:pPr>
            <a:r>
              <a:rPr lang="en-US" sz="2400" dirty="0"/>
              <a:t>10 = (10*9)/2 = 45 keys</a:t>
            </a:r>
          </a:p>
          <a:p>
            <a:pPr>
              <a:spcBef>
                <a:spcPct val="50000"/>
              </a:spcBef>
            </a:pPr>
            <a:r>
              <a:rPr lang="en-US" sz="2400" dirty="0"/>
              <a:t>100 = (100*99)/2 = 4950 keys</a:t>
            </a:r>
          </a:p>
          <a:p>
            <a:pPr>
              <a:spcBef>
                <a:spcPct val="50000"/>
              </a:spcBef>
            </a:pPr>
            <a:r>
              <a:rPr lang="en-US" sz="2400" dirty="0"/>
              <a:t>1000 = (1000*999)/2 = 499500 keys</a:t>
            </a:r>
          </a:p>
        </p:txBody>
      </p:sp>
    </p:spTree>
    <p:extLst>
      <p:ext uri="{BB962C8B-B14F-4D97-AF65-F5344CB8AC3E}">
        <p14:creationId xmlns:p14="http://schemas.microsoft.com/office/powerpoint/2010/main" val="149989174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ctrTitle"/>
          </p:nvPr>
        </p:nvSpPr>
        <p:spPr/>
        <p:txBody>
          <a:bodyPr/>
          <a:lstStyle/>
          <a:p>
            <a:pPr eaLnBrk="1" hangingPunct="1"/>
            <a:r>
              <a:rPr lang="en-US" smtClean="0"/>
              <a:t>Encryption Modes</a:t>
            </a:r>
          </a:p>
        </p:txBody>
      </p:sp>
    </p:spTree>
    <p:extLst>
      <p:ext uri="{BB962C8B-B14F-4D97-AF65-F5344CB8AC3E}">
        <p14:creationId xmlns:p14="http://schemas.microsoft.com/office/powerpoint/2010/main" val="1817636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Rectangle 4"/>
          <p:cNvSpPr/>
          <p:nvPr/>
        </p:nvSpPr>
        <p:spPr>
          <a:xfrm>
            <a:off x="4191000" y="1371600"/>
            <a:ext cx="4572000" cy="646331"/>
          </a:xfrm>
          <a:prstGeom prst="rect">
            <a:avLst/>
          </a:prstGeom>
        </p:spPr>
        <p:txBody>
          <a:bodyPr>
            <a:spAutoFit/>
          </a:bodyPr>
          <a:lstStyle/>
          <a:p>
            <a:r>
              <a:rPr lang="en-US" dirty="0"/>
              <a:t>https://www.nsa.gov/ia/_files/factsheets/NSA_Methodology_for_Adversary_Obstruction.pdf</a:t>
            </a:r>
          </a:p>
        </p:txBody>
      </p:sp>
      <p:pic>
        <p:nvPicPr>
          <p:cNvPr id="3" name="Picture 2"/>
          <p:cNvPicPr>
            <a:picLocks noChangeAspect="1"/>
          </p:cNvPicPr>
          <p:nvPr/>
        </p:nvPicPr>
        <p:blipFill>
          <a:blip r:embed="rId2"/>
          <a:stretch>
            <a:fillRect/>
          </a:stretch>
        </p:blipFill>
        <p:spPr>
          <a:xfrm>
            <a:off x="152400" y="1600200"/>
            <a:ext cx="3767655" cy="4877223"/>
          </a:xfrm>
          <a:prstGeom prst="rect">
            <a:avLst/>
          </a:prstGeom>
          <a:ln>
            <a:solidFill>
              <a:schemeClr val="tx1"/>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05693919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Encryption Modes – Block (692)</a:t>
            </a:r>
          </a:p>
        </p:txBody>
      </p:sp>
      <p:sp>
        <p:nvSpPr>
          <p:cNvPr id="29699" name="Rectangle 3"/>
          <p:cNvSpPr>
            <a:spLocks noGrp="1" noChangeArrowheads="1"/>
          </p:cNvSpPr>
          <p:nvPr>
            <p:ph idx="1"/>
          </p:nvPr>
        </p:nvSpPr>
        <p:spPr/>
        <p:txBody>
          <a:bodyPr/>
          <a:lstStyle/>
          <a:p>
            <a:r>
              <a:rPr lang="en-US" smtClean="0"/>
              <a:t>Take the message and break it up into fixed sized blocks, encrypt each block using the given key.</a:t>
            </a:r>
          </a:p>
          <a:p>
            <a:endParaRPr lang="en-US" smtClean="0"/>
          </a:p>
          <a:p>
            <a:endParaRPr lang="en-US" smtClean="0"/>
          </a:p>
          <a:p>
            <a:endParaRPr lang="en-US" smtClean="0"/>
          </a:p>
          <a:p>
            <a:endParaRPr lang="en-US" smtClean="0"/>
          </a:p>
          <a:p>
            <a:r>
              <a:rPr lang="en-US" smtClean="0"/>
              <a:t>Visual next page</a:t>
            </a:r>
          </a:p>
        </p:txBody>
      </p:sp>
    </p:spTree>
    <p:extLst>
      <p:ext uri="{BB962C8B-B14F-4D97-AF65-F5344CB8AC3E}">
        <p14:creationId xmlns:p14="http://schemas.microsoft.com/office/powerpoint/2010/main" val="260794650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57200" y="274638"/>
            <a:ext cx="8229600" cy="1143000"/>
          </a:xfrm>
          <a:prstGeom prst="rect">
            <a:avLst/>
          </a:prstGeom>
          <a:noFill/>
          <a:ln w="9525">
            <a:noFill/>
            <a:miter lim="800000"/>
            <a:headEnd/>
            <a:tailEnd/>
          </a:ln>
        </p:spPr>
        <p:txBody>
          <a:bodyPr anchor="ctr"/>
          <a:lstStyle/>
          <a:p>
            <a:pPr algn="ctr"/>
            <a:r>
              <a:rPr lang="en-US" sz="4400">
                <a:solidFill>
                  <a:schemeClr val="tx2"/>
                </a:solidFill>
              </a:rPr>
              <a:t>Block (692)</a:t>
            </a:r>
          </a:p>
        </p:txBody>
      </p:sp>
      <p:pic>
        <p:nvPicPr>
          <p:cNvPr id="30723" name="Picture 6" descr="Picture2"/>
          <p:cNvPicPr>
            <a:picLocks noChangeAspect="1" noChangeArrowheads="1"/>
          </p:cNvPicPr>
          <p:nvPr/>
        </p:nvPicPr>
        <p:blipFill>
          <a:blip r:embed="rId2" cstate="print"/>
          <a:srcRect/>
          <a:stretch>
            <a:fillRect/>
          </a:stretch>
        </p:blipFill>
        <p:spPr bwMode="auto">
          <a:xfrm>
            <a:off x="228600" y="1219200"/>
            <a:ext cx="8686800" cy="2997200"/>
          </a:xfrm>
          <a:prstGeom prst="rect">
            <a:avLst/>
          </a:prstGeom>
          <a:noFill/>
          <a:ln w="9525">
            <a:noFill/>
            <a:miter lim="800000"/>
            <a:headEnd/>
            <a:tailEnd/>
          </a:ln>
        </p:spPr>
      </p:pic>
      <p:pic>
        <p:nvPicPr>
          <p:cNvPr id="4" name="Picture 19" descr="Picture2"/>
          <p:cNvPicPr>
            <a:picLocks noChangeAspect="1" noChangeArrowheads="1"/>
          </p:cNvPicPr>
          <p:nvPr/>
        </p:nvPicPr>
        <p:blipFill>
          <a:blip r:embed="rId3" cstate="print"/>
          <a:srcRect/>
          <a:stretch>
            <a:fillRect/>
          </a:stretch>
        </p:blipFill>
        <p:spPr bwMode="auto">
          <a:xfrm>
            <a:off x="76200" y="2743029"/>
            <a:ext cx="8686800" cy="2981325"/>
          </a:xfrm>
          <a:prstGeom prst="rect">
            <a:avLst/>
          </a:prstGeom>
          <a:noFill/>
          <a:ln w="9525">
            <a:noFill/>
            <a:miter lim="800000"/>
            <a:headEnd/>
            <a:tailEnd/>
          </a:ln>
        </p:spPr>
      </p:pic>
      <p:cxnSp>
        <p:nvCxnSpPr>
          <p:cNvPr id="3" name="Straight Arrow Connector 2"/>
          <p:cNvCxnSpPr/>
          <p:nvPr/>
        </p:nvCxnSpPr>
        <p:spPr>
          <a:xfrm flipH="1">
            <a:off x="2514600" y="2133600"/>
            <a:ext cx="1219200" cy="838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a:off x="5029200" y="2133600"/>
            <a:ext cx="0" cy="838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6477000" y="2133600"/>
            <a:ext cx="1371600" cy="838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715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Block Encryption (692)</a:t>
            </a:r>
          </a:p>
        </p:txBody>
      </p:sp>
      <p:sp>
        <p:nvSpPr>
          <p:cNvPr id="32771" name="Rectangle 3"/>
          <p:cNvSpPr>
            <a:spLocks noGrp="1" noChangeArrowheads="1"/>
          </p:cNvSpPr>
          <p:nvPr>
            <p:ph idx="1"/>
          </p:nvPr>
        </p:nvSpPr>
        <p:spPr/>
        <p:txBody>
          <a:bodyPr/>
          <a:lstStyle/>
          <a:p>
            <a:pPr>
              <a:buNone/>
            </a:pPr>
            <a:r>
              <a:rPr lang="en-US" dirty="0" smtClean="0"/>
              <a:t>Problems with Block Encryption?</a:t>
            </a:r>
          </a:p>
          <a:p>
            <a:r>
              <a:rPr lang="en-US" dirty="0" smtClean="0"/>
              <a:t>If a block has the same contents, the resulting cipher text block will have the same cipher text. (Example next slide)</a:t>
            </a:r>
          </a:p>
        </p:txBody>
      </p:sp>
    </p:spTree>
    <p:extLst>
      <p:ext uri="{BB962C8B-B14F-4D97-AF65-F5344CB8AC3E}">
        <p14:creationId xmlns:p14="http://schemas.microsoft.com/office/powerpoint/2010/main" val="361516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mtClean="0"/>
              <a:t>Block encryption problem</a:t>
            </a:r>
          </a:p>
        </p:txBody>
      </p:sp>
      <p:pic>
        <p:nvPicPr>
          <p:cNvPr id="33795" name="Picture 4" descr="block-problems"/>
          <p:cNvPicPr>
            <a:picLocks noChangeAspect="1" noChangeArrowheads="1"/>
          </p:cNvPicPr>
          <p:nvPr/>
        </p:nvPicPr>
        <p:blipFill>
          <a:blip r:embed="rId2" cstate="print"/>
          <a:srcRect/>
          <a:stretch>
            <a:fillRect/>
          </a:stretch>
        </p:blipFill>
        <p:spPr bwMode="auto">
          <a:xfrm>
            <a:off x="17463" y="2133600"/>
            <a:ext cx="9126537" cy="3267075"/>
          </a:xfrm>
          <a:prstGeom prst="rect">
            <a:avLst/>
          </a:prstGeom>
          <a:noFill/>
          <a:ln w="9525">
            <a:noFill/>
            <a:miter lim="800000"/>
            <a:headEnd/>
            <a:tailEnd/>
          </a:ln>
        </p:spPr>
      </p:pic>
    </p:spTree>
    <p:extLst>
      <p:ext uri="{BB962C8B-B14F-4D97-AF65-F5344CB8AC3E}">
        <p14:creationId xmlns:p14="http://schemas.microsoft.com/office/powerpoint/2010/main" val="183765356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t>Block Encryption Problems (695)</a:t>
            </a:r>
          </a:p>
        </p:txBody>
      </p:sp>
      <p:sp>
        <p:nvSpPr>
          <p:cNvPr id="34819" name="Rectangle 3"/>
          <p:cNvSpPr>
            <a:spLocks noGrp="1" noChangeArrowheads="1"/>
          </p:cNvSpPr>
          <p:nvPr>
            <p:ph idx="1"/>
          </p:nvPr>
        </p:nvSpPr>
        <p:spPr/>
        <p:txBody>
          <a:bodyPr/>
          <a:lstStyle/>
          <a:p>
            <a:r>
              <a:rPr lang="en-US" smtClean="0"/>
              <a:t>Often with block encryption, we include a value in addition to the key that changes for each block, so we don’t get repetitive cipher text blocks.</a:t>
            </a:r>
          </a:p>
          <a:p>
            <a:pPr lvl="1"/>
            <a:r>
              <a:rPr lang="en-US" smtClean="0"/>
              <a:t>CBC chaining &amp; Initialization Vectors</a:t>
            </a:r>
          </a:p>
        </p:txBody>
      </p:sp>
    </p:spTree>
    <p:extLst>
      <p:ext uri="{BB962C8B-B14F-4D97-AF65-F5344CB8AC3E}">
        <p14:creationId xmlns:p14="http://schemas.microsoft.com/office/powerpoint/2010/main" val="134223125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5" descr="8-21b"/>
          <p:cNvPicPr>
            <a:picLocks noChangeAspect="1" noChangeArrowheads="1"/>
          </p:cNvPicPr>
          <p:nvPr/>
        </p:nvPicPr>
        <p:blipFill>
          <a:blip r:embed="rId2" cstate="print"/>
          <a:srcRect/>
          <a:stretch>
            <a:fillRect/>
          </a:stretch>
        </p:blipFill>
        <p:spPr bwMode="auto">
          <a:xfrm>
            <a:off x="4064000" y="1600200"/>
            <a:ext cx="1809750" cy="4432300"/>
          </a:xfrm>
          <a:prstGeom prst="rect">
            <a:avLst/>
          </a:prstGeom>
          <a:noFill/>
          <a:ln w="9525">
            <a:noFill/>
            <a:miter lim="800000"/>
            <a:headEnd/>
            <a:tailEnd/>
          </a:ln>
        </p:spPr>
      </p:pic>
      <p:sp>
        <p:nvSpPr>
          <p:cNvPr id="35842" name="Rectangle 2"/>
          <p:cNvSpPr>
            <a:spLocks noGrp="1" noChangeArrowheads="1"/>
          </p:cNvSpPr>
          <p:nvPr>
            <p:ph type="title"/>
          </p:nvPr>
        </p:nvSpPr>
        <p:spPr/>
        <p:txBody>
          <a:bodyPr/>
          <a:lstStyle/>
          <a:p>
            <a:pPr eaLnBrk="1" hangingPunct="1"/>
            <a:r>
              <a:rPr lang="en-US" smtClean="0"/>
              <a:t>Cipher Block Chaining (706)</a:t>
            </a:r>
          </a:p>
        </p:txBody>
      </p:sp>
      <p:pic>
        <p:nvPicPr>
          <p:cNvPr id="35843" name="Picture 4" descr="8-21b"/>
          <p:cNvPicPr>
            <a:picLocks noChangeAspect="1" noChangeArrowheads="1"/>
          </p:cNvPicPr>
          <p:nvPr/>
        </p:nvPicPr>
        <p:blipFill>
          <a:blip r:embed="rId2" cstate="print"/>
          <a:srcRect/>
          <a:stretch>
            <a:fillRect/>
          </a:stretch>
        </p:blipFill>
        <p:spPr bwMode="auto">
          <a:xfrm>
            <a:off x="6896100" y="1587500"/>
            <a:ext cx="1809750" cy="4432300"/>
          </a:xfrm>
          <a:prstGeom prst="rect">
            <a:avLst/>
          </a:prstGeom>
          <a:noFill/>
          <a:ln w="9525">
            <a:noFill/>
            <a:miter lim="800000"/>
            <a:headEnd/>
            <a:tailEnd/>
          </a:ln>
        </p:spPr>
      </p:pic>
      <p:sp>
        <p:nvSpPr>
          <p:cNvPr id="35845" name="Line 6"/>
          <p:cNvSpPr>
            <a:spLocks noChangeShapeType="1"/>
          </p:cNvSpPr>
          <p:nvPr/>
        </p:nvSpPr>
        <p:spPr bwMode="auto">
          <a:xfrm>
            <a:off x="7451725" y="3792538"/>
            <a:ext cx="428625" cy="11112"/>
          </a:xfrm>
          <a:prstGeom prst="line">
            <a:avLst/>
          </a:prstGeom>
          <a:noFill/>
          <a:ln w="28575">
            <a:solidFill>
              <a:schemeClr val="tx1"/>
            </a:solidFill>
            <a:round/>
            <a:headEnd/>
            <a:tailEnd type="triangle" w="med" len="med"/>
          </a:ln>
        </p:spPr>
        <p:txBody>
          <a:bodyPr/>
          <a:lstStyle/>
          <a:p>
            <a:endParaRPr lang="en-US"/>
          </a:p>
        </p:txBody>
      </p:sp>
      <p:sp>
        <p:nvSpPr>
          <p:cNvPr id="35846" name="Line 7"/>
          <p:cNvSpPr>
            <a:spLocks noChangeShapeType="1"/>
          </p:cNvSpPr>
          <p:nvPr/>
        </p:nvSpPr>
        <p:spPr bwMode="auto">
          <a:xfrm rot="16200000" flipH="1">
            <a:off x="7850982" y="4674394"/>
            <a:ext cx="766762" cy="0"/>
          </a:xfrm>
          <a:prstGeom prst="line">
            <a:avLst/>
          </a:prstGeom>
          <a:noFill/>
          <a:ln w="28575">
            <a:solidFill>
              <a:schemeClr val="tx1"/>
            </a:solidFill>
            <a:round/>
            <a:headEnd/>
            <a:tailEnd type="triangle" w="med" len="med"/>
          </a:ln>
        </p:spPr>
        <p:txBody>
          <a:bodyPr/>
          <a:lstStyle/>
          <a:p>
            <a:endParaRPr lang="en-US"/>
          </a:p>
        </p:txBody>
      </p:sp>
      <p:sp>
        <p:nvSpPr>
          <p:cNvPr id="35847" name="Line 8"/>
          <p:cNvSpPr>
            <a:spLocks noChangeShapeType="1"/>
          </p:cNvSpPr>
          <p:nvPr/>
        </p:nvSpPr>
        <p:spPr bwMode="auto">
          <a:xfrm rot="16200000" flipH="1">
            <a:off x="8113713" y="3268663"/>
            <a:ext cx="255587" cy="14287"/>
          </a:xfrm>
          <a:prstGeom prst="line">
            <a:avLst/>
          </a:prstGeom>
          <a:noFill/>
          <a:ln w="28575">
            <a:solidFill>
              <a:schemeClr val="tx1"/>
            </a:solidFill>
            <a:round/>
            <a:headEnd/>
            <a:tailEnd type="triangle" w="med" len="med"/>
          </a:ln>
        </p:spPr>
        <p:txBody>
          <a:bodyPr/>
          <a:lstStyle/>
          <a:p>
            <a:endParaRPr lang="en-US"/>
          </a:p>
        </p:txBody>
      </p:sp>
      <p:pic>
        <p:nvPicPr>
          <p:cNvPr id="35848" name="Picture 9" descr="8-21"/>
          <p:cNvPicPr>
            <a:picLocks noChangeAspect="1" noChangeArrowheads="1"/>
          </p:cNvPicPr>
          <p:nvPr/>
        </p:nvPicPr>
        <p:blipFill>
          <a:blip r:embed="rId3" cstate="print"/>
          <a:srcRect/>
          <a:stretch>
            <a:fillRect/>
          </a:stretch>
        </p:blipFill>
        <p:spPr bwMode="auto">
          <a:xfrm>
            <a:off x="285750" y="1600200"/>
            <a:ext cx="2620963" cy="4322763"/>
          </a:xfrm>
          <a:prstGeom prst="rect">
            <a:avLst/>
          </a:prstGeom>
          <a:noFill/>
          <a:ln w="9525">
            <a:noFill/>
            <a:miter lim="800000"/>
            <a:headEnd/>
            <a:tailEnd/>
          </a:ln>
        </p:spPr>
      </p:pic>
      <p:sp>
        <p:nvSpPr>
          <p:cNvPr id="35849" name="Line 10"/>
          <p:cNvSpPr>
            <a:spLocks noChangeShapeType="1"/>
          </p:cNvSpPr>
          <p:nvPr/>
        </p:nvSpPr>
        <p:spPr bwMode="auto">
          <a:xfrm>
            <a:off x="1746250" y="3803650"/>
            <a:ext cx="428625" cy="12700"/>
          </a:xfrm>
          <a:prstGeom prst="line">
            <a:avLst/>
          </a:prstGeom>
          <a:noFill/>
          <a:ln w="28575">
            <a:solidFill>
              <a:schemeClr val="tx1"/>
            </a:solidFill>
            <a:round/>
            <a:headEnd/>
            <a:tailEnd type="triangle" w="med" len="med"/>
          </a:ln>
        </p:spPr>
        <p:txBody>
          <a:bodyPr/>
          <a:lstStyle/>
          <a:p>
            <a:endParaRPr lang="en-US"/>
          </a:p>
        </p:txBody>
      </p:sp>
      <p:sp>
        <p:nvSpPr>
          <p:cNvPr id="35850" name="Line 11"/>
          <p:cNvSpPr>
            <a:spLocks noChangeShapeType="1"/>
          </p:cNvSpPr>
          <p:nvPr/>
        </p:nvSpPr>
        <p:spPr bwMode="auto">
          <a:xfrm rot="16200000" flipH="1">
            <a:off x="2326482" y="2631281"/>
            <a:ext cx="417512" cy="3175"/>
          </a:xfrm>
          <a:prstGeom prst="line">
            <a:avLst/>
          </a:prstGeom>
          <a:noFill/>
          <a:ln w="28575">
            <a:solidFill>
              <a:schemeClr val="tx1"/>
            </a:solidFill>
            <a:round/>
            <a:headEnd/>
            <a:tailEnd type="triangle" w="med" len="med"/>
          </a:ln>
        </p:spPr>
        <p:txBody>
          <a:bodyPr/>
          <a:lstStyle/>
          <a:p>
            <a:endParaRPr lang="en-US"/>
          </a:p>
        </p:txBody>
      </p:sp>
      <p:sp>
        <p:nvSpPr>
          <p:cNvPr id="35851" name="Line 12"/>
          <p:cNvSpPr>
            <a:spLocks noChangeShapeType="1"/>
          </p:cNvSpPr>
          <p:nvPr/>
        </p:nvSpPr>
        <p:spPr bwMode="auto">
          <a:xfrm rot="16200000" flipH="1">
            <a:off x="2146300" y="4686301"/>
            <a:ext cx="765175" cy="0"/>
          </a:xfrm>
          <a:prstGeom prst="line">
            <a:avLst/>
          </a:prstGeom>
          <a:noFill/>
          <a:ln w="28575">
            <a:solidFill>
              <a:schemeClr val="tx1"/>
            </a:solidFill>
            <a:round/>
            <a:headEnd/>
            <a:tailEnd type="triangle" w="med" len="med"/>
          </a:ln>
        </p:spPr>
        <p:txBody>
          <a:bodyPr/>
          <a:lstStyle/>
          <a:p>
            <a:endParaRPr lang="en-US"/>
          </a:p>
        </p:txBody>
      </p:sp>
      <p:sp>
        <p:nvSpPr>
          <p:cNvPr id="35852" name="Line 13"/>
          <p:cNvSpPr>
            <a:spLocks noChangeShapeType="1"/>
          </p:cNvSpPr>
          <p:nvPr/>
        </p:nvSpPr>
        <p:spPr bwMode="auto">
          <a:xfrm>
            <a:off x="776288" y="3003550"/>
            <a:ext cx="1624012" cy="0"/>
          </a:xfrm>
          <a:prstGeom prst="line">
            <a:avLst/>
          </a:prstGeom>
          <a:noFill/>
          <a:ln w="28575">
            <a:solidFill>
              <a:schemeClr val="tx1"/>
            </a:solidFill>
            <a:round/>
            <a:headEnd/>
            <a:tailEnd type="triangle" w="med" len="med"/>
          </a:ln>
        </p:spPr>
        <p:txBody>
          <a:bodyPr/>
          <a:lstStyle/>
          <a:p>
            <a:endParaRPr lang="en-US"/>
          </a:p>
        </p:txBody>
      </p:sp>
      <p:sp>
        <p:nvSpPr>
          <p:cNvPr id="35853" name="Rectangle 14"/>
          <p:cNvSpPr>
            <a:spLocks noChangeArrowheads="1"/>
          </p:cNvSpPr>
          <p:nvPr/>
        </p:nvSpPr>
        <p:spPr bwMode="auto">
          <a:xfrm>
            <a:off x="0" y="3276600"/>
            <a:ext cx="1182688" cy="304800"/>
          </a:xfrm>
          <a:prstGeom prst="rect">
            <a:avLst/>
          </a:prstGeom>
          <a:noFill/>
          <a:ln w="9525">
            <a:noFill/>
            <a:miter lim="800000"/>
            <a:headEnd/>
            <a:tailEnd/>
          </a:ln>
        </p:spPr>
        <p:txBody>
          <a:bodyPr>
            <a:spAutoFit/>
          </a:bodyPr>
          <a:lstStyle/>
          <a:p>
            <a:pPr algn="ctr">
              <a:spcBef>
                <a:spcPct val="50000"/>
              </a:spcBef>
              <a:buClr>
                <a:srgbClr val="FF9900"/>
              </a:buClr>
            </a:pPr>
            <a:r>
              <a:rPr lang="en-US" sz="1400"/>
              <a:t>IV</a:t>
            </a:r>
          </a:p>
        </p:txBody>
      </p:sp>
      <p:sp>
        <p:nvSpPr>
          <p:cNvPr id="35854" name="Line 15"/>
          <p:cNvSpPr>
            <a:spLocks noChangeShapeType="1"/>
          </p:cNvSpPr>
          <p:nvPr/>
        </p:nvSpPr>
        <p:spPr bwMode="auto">
          <a:xfrm rot="16200000" flipH="1">
            <a:off x="2408238" y="3240088"/>
            <a:ext cx="255587" cy="14287"/>
          </a:xfrm>
          <a:prstGeom prst="line">
            <a:avLst/>
          </a:prstGeom>
          <a:noFill/>
          <a:ln w="28575">
            <a:solidFill>
              <a:schemeClr val="tx1"/>
            </a:solidFill>
            <a:round/>
            <a:headEnd/>
            <a:tailEnd type="triangle" w="med" len="med"/>
          </a:ln>
        </p:spPr>
        <p:txBody>
          <a:bodyPr/>
          <a:lstStyle/>
          <a:p>
            <a:endParaRPr lang="en-US"/>
          </a:p>
        </p:txBody>
      </p:sp>
      <p:sp>
        <p:nvSpPr>
          <p:cNvPr id="35855" name="Line 16"/>
          <p:cNvSpPr>
            <a:spLocks noChangeShapeType="1"/>
          </p:cNvSpPr>
          <p:nvPr/>
        </p:nvSpPr>
        <p:spPr bwMode="auto">
          <a:xfrm>
            <a:off x="4621213" y="3803650"/>
            <a:ext cx="430212" cy="12700"/>
          </a:xfrm>
          <a:prstGeom prst="line">
            <a:avLst/>
          </a:prstGeom>
          <a:noFill/>
          <a:ln w="28575">
            <a:solidFill>
              <a:schemeClr val="tx1"/>
            </a:solidFill>
            <a:round/>
            <a:headEnd/>
            <a:tailEnd type="triangle" w="med" len="med"/>
          </a:ln>
        </p:spPr>
        <p:txBody>
          <a:bodyPr/>
          <a:lstStyle/>
          <a:p>
            <a:endParaRPr lang="en-US"/>
          </a:p>
        </p:txBody>
      </p:sp>
      <p:sp>
        <p:nvSpPr>
          <p:cNvPr id="35856" name="Line 17"/>
          <p:cNvSpPr>
            <a:spLocks noChangeShapeType="1"/>
          </p:cNvSpPr>
          <p:nvPr/>
        </p:nvSpPr>
        <p:spPr bwMode="auto">
          <a:xfrm rot="16200000" flipH="1">
            <a:off x="5203032" y="2631281"/>
            <a:ext cx="417512" cy="3175"/>
          </a:xfrm>
          <a:prstGeom prst="line">
            <a:avLst/>
          </a:prstGeom>
          <a:noFill/>
          <a:ln w="28575">
            <a:solidFill>
              <a:schemeClr val="tx1"/>
            </a:solidFill>
            <a:round/>
            <a:headEnd/>
            <a:tailEnd type="triangle" w="med" len="med"/>
          </a:ln>
        </p:spPr>
        <p:txBody>
          <a:bodyPr/>
          <a:lstStyle/>
          <a:p>
            <a:endParaRPr lang="en-US"/>
          </a:p>
        </p:txBody>
      </p:sp>
      <p:sp>
        <p:nvSpPr>
          <p:cNvPr id="35857" name="Line 18"/>
          <p:cNvSpPr>
            <a:spLocks noChangeShapeType="1"/>
          </p:cNvSpPr>
          <p:nvPr/>
        </p:nvSpPr>
        <p:spPr bwMode="auto">
          <a:xfrm rot="16200000" flipH="1">
            <a:off x="5021262" y="4686301"/>
            <a:ext cx="765175" cy="0"/>
          </a:xfrm>
          <a:prstGeom prst="line">
            <a:avLst/>
          </a:prstGeom>
          <a:noFill/>
          <a:ln w="28575">
            <a:solidFill>
              <a:schemeClr val="tx1"/>
            </a:solidFill>
            <a:round/>
            <a:headEnd/>
            <a:tailEnd type="triangle" w="med" len="med"/>
          </a:ln>
        </p:spPr>
        <p:txBody>
          <a:bodyPr/>
          <a:lstStyle/>
          <a:p>
            <a:endParaRPr lang="en-US"/>
          </a:p>
        </p:txBody>
      </p:sp>
      <p:sp>
        <p:nvSpPr>
          <p:cNvPr id="35858" name="Line 19"/>
          <p:cNvSpPr>
            <a:spLocks noChangeShapeType="1"/>
          </p:cNvSpPr>
          <p:nvPr/>
        </p:nvSpPr>
        <p:spPr bwMode="auto">
          <a:xfrm rot="16200000" flipH="1">
            <a:off x="5283994" y="3277394"/>
            <a:ext cx="255587" cy="15875"/>
          </a:xfrm>
          <a:prstGeom prst="line">
            <a:avLst/>
          </a:prstGeom>
          <a:noFill/>
          <a:ln w="28575">
            <a:solidFill>
              <a:schemeClr val="tx1"/>
            </a:solidFill>
            <a:round/>
            <a:headEnd/>
            <a:tailEnd type="triangle" w="med" len="med"/>
          </a:ln>
        </p:spPr>
        <p:txBody>
          <a:bodyPr/>
          <a:lstStyle/>
          <a:p>
            <a:endParaRPr lang="en-US"/>
          </a:p>
        </p:txBody>
      </p:sp>
      <p:sp>
        <p:nvSpPr>
          <p:cNvPr id="35859" name="Line 20"/>
          <p:cNvSpPr>
            <a:spLocks noChangeShapeType="1"/>
          </p:cNvSpPr>
          <p:nvPr/>
        </p:nvSpPr>
        <p:spPr bwMode="auto">
          <a:xfrm>
            <a:off x="2551113" y="4816475"/>
            <a:ext cx="1350962" cy="0"/>
          </a:xfrm>
          <a:prstGeom prst="line">
            <a:avLst/>
          </a:prstGeom>
          <a:noFill/>
          <a:ln w="28575">
            <a:solidFill>
              <a:schemeClr val="tx1"/>
            </a:solidFill>
            <a:round/>
            <a:headEnd/>
            <a:tailEnd/>
          </a:ln>
        </p:spPr>
        <p:txBody>
          <a:bodyPr/>
          <a:lstStyle/>
          <a:p>
            <a:endParaRPr lang="en-US"/>
          </a:p>
        </p:txBody>
      </p:sp>
      <p:sp>
        <p:nvSpPr>
          <p:cNvPr id="35860" name="Line 21"/>
          <p:cNvSpPr>
            <a:spLocks noChangeShapeType="1"/>
          </p:cNvSpPr>
          <p:nvPr/>
        </p:nvSpPr>
        <p:spPr bwMode="auto">
          <a:xfrm flipV="1">
            <a:off x="3902075" y="2992438"/>
            <a:ext cx="0" cy="1838325"/>
          </a:xfrm>
          <a:prstGeom prst="line">
            <a:avLst/>
          </a:prstGeom>
          <a:noFill/>
          <a:ln w="28575">
            <a:solidFill>
              <a:schemeClr val="tx1"/>
            </a:solidFill>
            <a:round/>
            <a:headEnd/>
            <a:tailEnd/>
          </a:ln>
        </p:spPr>
        <p:txBody>
          <a:bodyPr/>
          <a:lstStyle/>
          <a:p>
            <a:endParaRPr lang="en-US"/>
          </a:p>
        </p:txBody>
      </p:sp>
      <p:sp>
        <p:nvSpPr>
          <p:cNvPr id="35861" name="Line 22"/>
          <p:cNvSpPr>
            <a:spLocks noChangeShapeType="1"/>
          </p:cNvSpPr>
          <p:nvPr/>
        </p:nvSpPr>
        <p:spPr bwMode="auto">
          <a:xfrm flipV="1">
            <a:off x="3900488" y="3003550"/>
            <a:ext cx="1365250" cy="0"/>
          </a:xfrm>
          <a:prstGeom prst="line">
            <a:avLst/>
          </a:prstGeom>
          <a:noFill/>
          <a:ln w="28575">
            <a:solidFill>
              <a:schemeClr val="tx1"/>
            </a:solidFill>
            <a:round/>
            <a:headEnd/>
            <a:tailEnd type="triangle" w="med" len="med"/>
          </a:ln>
        </p:spPr>
        <p:txBody>
          <a:bodyPr/>
          <a:lstStyle/>
          <a:p>
            <a:endParaRPr lang="en-US"/>
          </a:p>
        </p:txBody>
      </p:sp>
      <p:sp>
        <p:nvSpPr>
          <p:cNvPr id="35862" name="Line 23"/>
          <p:cNvSpPr>
            <a:spLocks noChangeShapeType="1"/>
          </p:cNvSpPr>
          <p:nvPr/>
        </p:nvSpPr>
        <p:spPr bwMode="auto">
          <a:xfrm>
            <a:off x="5392738" y="4802188"/>
            <a:ext cx="1350962" cy="0"/>
          </a:xfrm>
          <a:prstGeom prst="line">
            <a:avLst/>
          </a:prstGeom>
          <a:noFill/>
          <a:ln w="28575">
            <a:solidFill>
              <a:schemeClr val="tx1"/>
            </a:solidFill>
            <a:round/>
            <a:headEnd/>
            <a:tailEnd/>
          </a:ln>
        </p:spPr>
        <p:txBody>
          <a:bodyPr/>
          <a:lstStyle/>
          <a:p>
            <a:endParaRPr lang="en-US"/>
          </a:p>
        </p:txBody>
      </p:sp>
      <p:sp>
        <p:nvSpPr>
          <p:cNvPr id="35863" name="Line 24"/>
          <p:cNvSpPr>
            <a:spLocks noChangeShapeType="1"/>
          </p:cNvSpPr>
          <p:nvPr/>
        </p:nvSpPr>
        <p:spPr bwMode="auto">
          <a:xfrm flipV="1">
            <a:off x="6743700" y="2978150"/>
            <a:ext cx="0" cy="1838325"/>
          </a:xfrm>
          <a:prstGeom prst="line">
            <a:avLst/>
          </a:prstGeom>
          <a:noFill/>
          <a:ln w="28575">
            <a:solidFill>
              <a:schemeClr val="tx1"/>
            </a:solidFill>
            <a:round/>
            <a:headEnd/>
            <a:tailEnd/>
          </a:ln>
        </p:spPr>
        <p:txBody>
          <a:bodyPr/>
          <a:lstStyle/>
          <a:p>
            <a:endParaRPr lang="en-US"/>
          </a:p>
        </p:txBody>
      </p:sp>
      <p:sp>
        <p:nvSpPr>
          <p:cNvPr id="35864" name="Line 25"/>
          <p:cNvSpPr>
            <a:spLocks noChangeShapeType="1"/>
          </p:cNvSpPr>
          <p:nvPr/>
        </p:nvSpPr>
        <p:spPr bwMode="auto">
          <a:xfrm flipV="1">
            <a:off x="6742113" y="2989263"/>
            <a:ext cx="1365250" cy="0"/>
          </a:xfrm>
          <a:prstGeom prst="line">
            <a:avLst/>
          </a:prstGeom>
          <a:noFill/>
          <a:ln w="28575">
            <a:solidFill>
              <a:schemeClr val="tx1"/>
            </a:solidFill>
            <a:round/>
            <a:headEnd/>
            <a:tailEnd type="triangle" w="med" len="med"/>
          </a:ln>
        </p:spPr>
        <p:txBody>
          <a:bodyPr/>
          <a:lstStyle/>
          <a:p>
            <a:endParaRPr lang="en-US"/>
          </a:p>
        </p:txBody>
      </p:sp>
      <p:sp>
        <p:nvSpPr>
          <p:cNvPr id="35865" name="Line 26"/>
          <p:cNvSpPr>
            <a:spLocks noChangeShapeType="1"/>
          </p:cNvSpPr>
          <p:nvPr/>
        </p:nvSpPr>
        <p:spPr bwMode="auto">
          <a:xfrm rot="16200000" flipH="1">
            <a:off x="8019256" y="2645569"/>
            <a:ext cx="417513" cy="3175"/>
          </a:xfrm>
          <a:prstGeom prst="line">
            <a:avLst/>
          </a:prstGeom>
          <a:noFill/>
          <a:ln w="28575">
            <a:solidFill>
              <a:schemeClr val="tx1"/>
            </a:solidFill>
            <a:round/>
            <a:headEnd/>
            <a:tailEnd type="triangle" w="med" len="med"/>
          </a:ln>
        </p:spPr>
        <p:txBody>
          <a:bodyPr/>
          <a:lstStyle/>
          <a:p>
            <a:endParaRPr lang="en-US"/>
          </a:p>
        </p:txBody>
      </p:sp>
      <p:sp>
        <p:nvSpPr>
          <p:cNvPr id="35866" name="Rectangle 27"/>
          <p:cNvSpPr>
            <a:spLocks noChangeArrowheads="1"/>
          </p:cNvSpPr>
          <p:nvPr/>
        </p:nvSpPr>
        <p:spPr bwMode="auto">
          <a:xfrm>
            <a:off x="3867150" y="2590800"/>
            <a:ext cx="1195388" cy="304800"/>
          </a:xfrm>
          <a:prstGeom prst="rect">
            <a:avLst/>
          </a:prstGeom>
          <a:noFill/>
          <a:ln w="9525">
            <a:noFill/>
            <a:miter lim="800000"/>
            <a:headEnd/>
            <a:tailEnd/>
          </a:ln>
        </p:spPr>
        <p:txBody>
          <a:bodyPr>
            <a:spAutoFit/>
          </a:bodyPr>
          <a:lstStyle/>
          <a:p>
            <a:pPr algn="ctr">
              <a:spcBef>
                <a:spcPct val="50000"/>
              </a:spcBef>
              <a:buClr>
                <a:srgbClr val="FF9900"/>
              </a:buClr>
            </a:pPr>
            <a:r>
              <a:rPr lang="en-US" sz="1400" dirty="0"/>
              <a:t>Replaces IV</a:t>
            </a:r>
          </a:p>
        </p:txBody>
      </p:sp>
    </p:spTree>
    <p:extLst>
      <p:ext uri="{BB962C8B-B14F-4D97-AF65-F5344CB8AC3E}">
        <p14:creationId xmlns:p14="http://schemas.microsoft.com/office/powerpoint/2010/main" val="94678954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mtClean="0"/>
              <a:t>Counter Mode (709)</a:t>
            </a:r>
          </a:p>
        </p:txBody>
      </p:sp>
      <p:sp>
        <p:nvSpPr>
          <p:cNvPr id="36867" name="Rectangle 3"/>
          <p:cNvSpPr>
            <a:spLocks noGrp="1" noChangeArrowheads="1"/>
          </p:cNvSpPr>
          <p:nvPr>
            <p:ph idx="1"/>
          </p:nvPr>
        </p:nvSpPr>
        <p:spPr/>
        <p:txBody>
          <a:bodyPr/>
          <a:lstStyle/>
          <a:p>
            <a:pPr>
              <a:buNone/>
            </a:pPr>
            <a:r>
              <a:rPr lang="en-US" dirty="0" smtClean="0"/>
              <a:t>Sometimes you want to do cipher block chaining but the data is not processed serially.</a:t>
            </a:r>
          </a:p>
          <a:p>
            <a:pPr lvl="1"/>
            <a:r>
              <a:rPr lang="en-US" dirty="0" smtClean="0"/>
              <a:t>Use an increasing counter as the extra encryption information.</a:t>
            </a:r>
          </a:p>
          <a:p>
            <a:endParaRPr lang="en-US" dirty="0" smtClean="0"/>
          </a:p>
        </p:txBody>
      </p:sp>
    </p:spTree>
    <p:extLst>
      <p:ext uri="{BB962C8B-B14F-4D97-AF65-F5344CB8AC3E}">
        <p14:creationId xmlns:p14="http://schemas.microsoft.com/office/powerpoint/2010/main" val="398674317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Counter Mode (709)</a:t>
            </a:r>
          </a:p>
        </p:txBody>
      </p:sp>
      <p:pic>
        <p:nvPicPr>
          <p:cNvPr id="34819" name="Picture 4" descr="counter-mode"/>
          <p:cNvPicPr>
            <a:picLocks noChangeAspect="1" noChangeArrowheads="1"/>
          </p:cNvPicPr>
          <p:nvPr/>
        </p:nvPicPr>
        <p:blipFill>
          <a:blip r:embed="rId2" cstate="print"/>
          <a:srcRect r="65517"/>
          <a:stretch>
            <a:fillRect/>
          </a:stretch>
        </p:blipFill>
        <p:spPr bwMode="auto">
          <a:xfrm>
            <a:off x="152400" y="2209800"/>
            <a:ext cx="3048000" cy="2906713"/>
          </a:xfrm>
          <a:prstGeom prst="rect">
            <a:avLst/>
          </a:prstGeom>
          <a:noFill/>
          <a:ln w="9525">
            <a:noFill/>
            <a:miter lim="800000"/>
            <a:headEnd/>
            <a:tailEnd/>
          </a:ln>
        </p:spPr>
      </p:pic>
      <p:pic>
        <p:nvPicPr>
          <p:cNvPr id="34821" name="Picture 4" descr="counter-mode"/>
          <p:cNvPicPr>
            <a:picLocks noChangeAspect="1" noChangeArrowheads="1"/>
          </p:cNvPicPr>
          <p:nvPr/>
        </p:nvPicPr>
        <p:blipFill>
          <a:blip r:embed="rId2" cstate="print"/>
          <a:srcRect r="31897"/>
          <a:stretch>
            <a:fillRect/>
          </a:stretch>
        </p:blipFill>
        <p:spPr bwMode="auto">
          <a:xfrm>
            <a:off x="152400" y="2209800"/>
            <a:ext cx="6019800" cy="2906713"/>
          </a:xfrm>
          <a:prstGeom prst="rect">
            <a:avLst/>
          </a:prstGeom>
          <a:noFill/>
          <a:ln w="9525">
            <a:noFill/>
            <a:miter lim="800000"/>
            <a:headEnd/>
            <a:tailEnd/>
          </a:ln>
        </p:spPr>
      </p:pic>
      <p:pic>
        <p:nvPicPr>
          <p:cNvPr id="34822" name="Picture 4" descr="counter-mode"/>
          <p:cNvPicPr>
            <a:picLocks noChangeAspect="1" noChangeArrowheads="1"/>
          </p:cNvPicPr>
          <p:nvPr/>
        </p:nvPicPr>
        <p:blipFill>
          <a:blip r:embed="rId2" cstate="print"/>
          <a:srcRect/>
          <a:stretch>
            <a:fillRect/>
          </a:stretch>
        </p:blipFill>
        <p:spPr bwMode="auto">
          <a:xfrm>
            <a:off x="152400" y="2209800"/>
            <a:ext cx="8839200" cy="2906713"/>
          </a:xfrm>
          <a:prstGeom prst="rect">
            <a:avLst/>
          </a:prstGeom>
          <a:noFill/>
          <a:ln w="9525">
            <a:noFill/>
            <a:miter lim="800000"/>
            <a:headEnd/>
            <a:tailEnd/>
          </a:ln>
        </p:spPr>
      </p:pic>
    </p:spTree>
    <p:extLst>
      <p:ext uri="{BB962C8B-B14F-4D97-AF65-F5344CB8AC3E}">
        <p14:creationId xmlns:p14="http://schemas.microsoft.com/office/powerpoint/2010/main" val="427275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p:cNvSpPr>
            <a:spLocks noGrp="1"/>
          </p:cNvSpPr>
          <p:nvPr>
            <p:ph type="ctrTitle"/>
          </p:nvPr>
        </p:nvSpPr>
        <p:spPr/>
        <p:txBody>
          <a:bodyPr/>
          <a:lstStyle/>
          <a:p>
            <a:pPr eaLnBrk="1" hangingPunct="1"/>
            <a:r>
              <a:rPr lang="en-US" smtClean="0"/>
              <a:t>Stream Encryption</a:t>
            </a:r>
          </a:p>
        </p:txBody>
      </p:sp>
    </p:spTree>
    <p:extLst>
      <p:ext uri="{BB962C8B-B14F-4D97-AF65-F5344CB8AC3E}">
        <p14:creationId xmlns:p14="http://schemas.microsoft.com/office/powerpoint/2010/main" val="3268098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smtClean="0"/>
              <a:t>XOR (n/b)</a:t>
            </a:r>
          </a:p>
        </p:txBody>
      </p:sp>
      <p:sp>
        <p:nvSpPr>
          <p:cNvPr id="39939" name="Rectangle 3"/>
          <p:cNvSpPr>
            <a:spLocks noGrp="1" noChangeArrowheads="1"/>
          </p:cNvSpPr>
          <p:nvPr>
            <p:ph idx="1"/>
          </p:nvPr>
        </p:nvSpPr>
        <p:spPr/>
        <p:txBody>
          <a:bodyPr>
            <a:noAutofit/>
          </a:bodyPr>
          <a:lstStyle/>
          <a:p>
            <a:pPr>
              <a:buNone/>
            </a:pPr>
            <a:r>
              <a:rPr lang="en-US" sz="2800" dirty="0" smtClean="0"/>
              <a:t>XOR is a Boolean mathematical </a:t>
            </a:r>
            <a:r>
              <a:rPr lang="en-US" sz="2800" b="1" dirty="0" smtClean="0"/>
              <a:t>function</a:t>
            </a:r>
            <a:r>
              <a:rPr lang="en-US" sz="2800" dirty="0" smtClean="0"/>
              <a:t> which creates an output bit based on two input bits. It outputs a 1 IF and ONLY if one bit of input is 1 and the other is a 0.</a:t>
            </a:r>
          </a:p>
          <a:p>
            <a:pPr>
              <a:buNone/>
            </a:pPr>
            <a:r>
              <a:rPr lang="en-US" sz="2800" dirty="0" smtClean="0"/>
              <a:t>  </a:t>
            </a:r>
          </a:p>
          <a:p>
            <a:pPr>
              <a:buNone/>
            </a:pPr>
            <a:r>
              <a:rPr lang="en-US" sz="2600" dirty="0" smtClean="0"/>
              <a:t>   INPUT1		INPUT 2		XOR OUTPUT</a:t>
            </a:r>
          </a:p>
          <a:p>
            <a:pPr>
              <a:buNone/>
            </a:pPr>
            <a:r>
              <a:rPr lang="en-US" sz="2600" dirty="0" smtClean="0"/>
              <a:t>-------------------------------------------------------------------</a:t>
            </a:r>
          </a:p>
          <a:p>
            <a:pPr>
              <a:buNone/>
            </a:pPr>
            <a:r>
              <a:rPr lang="en-US" sz="2600" dirty="0" smtClean="0"/>
              <a:t>	0         		0		=		0</a:t>
            </a:r>
          </a:p>
          <a:p>
            <a:pPr>
              <a:buNone/>
            </a:pPr>
            <a:r>
              <a:rPr lang="en-US" sz="2600" dirty="0" smtClean="0"/>
              <a:t>	0	     		1		=		1</a:t>
            </a:r>
          </a:p>
          <a:p>
            <a:pPr>
              <a:buNone/>
            </a:pPr>
            <a:r>
              <a:rPr lang="en-US" sz="2600" dirty="0" smtClean="0"/>
              <a:t>	1	     		0		=		1</a:t>
            </a:r>
          </a:p>
          <a:p>
            <a:pPr>
              <a:buNone/>
            </a:pPr>
            <a:r>
              <a:rPr lang="en-US" sz="2600" dirty="0" smtClean="0"/>
              <a:t>	1			1		=		0</a:t>
            </a:r>
          </a:p>
        </p:txBody>
      </p:sp>
    </p:spTree>
    <p:extLst>
      <p:ext uri="{BB962C8B-B14F-4D97-AF65-F5344CB8AC3E}">
        <p14:creationId xmlns:p14="http://schemas.microsoft.com/office/powerpoint/2010/main" val="1754765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12</a:t>
            </a:fld>
            <a:endParaRPr lang="en-US" dirty="0"/>
          </a:p>
        </p:txBody>
      </p:sp>
      <p:sp>
        <p:nvSpPr>
          <p:cNvPr id="3" name="Title 2"/>
          <p:cNvSpPr>
            <a:spLocks noGrp="1"/>
          </p:cNvSpPr>
          <p:nvPr>
            <p:ph type="title"/>
          </p:nvPr>
        </p:nvSpPr>
        <p:spPr/>
        <p:txBody>
          <a:bodyPr/>
          <a:lstStyle/>
          <a:p>
            <a:endParaRPr lang="en-US"/>
          </a:p>
        </p:txBody>
      </p:sp>
      <p:sp>
        <p:nvSpPr>
          <p:cNvPr id="4" name="Rectangle 3"/>
          <p:cNvSpPr/>
          <p:nvPr/>
        </p:nvSpPr>
        <p:spPr>
          <a:xfrm>
            <a:off x="2439140" y="3244334"/>
            <a:ext cx="4265720" cy="369332"/>
          </a:xfrm>
          <a:prstGeom prst="rect">
            <a:avLst/>
          </a:prstGeom>
        </p:spPr>
        <p:txBody>
          <a:bodyPr wrap="none">
            <a:spAutoFit/>
          </a:bodyPr>
          <a:lstStyle/>
          <a:p>
            <a:r>
              <a:rPr lang="en-US" dirty="0"/>
              <a:t>http://iac.dtic.mil/csiac/ia_policychart.html</a:t>
            </a:r>
          </a:p>
        </p:txBody>
      </p:sp>
      <p:pic>
        <p:nvPicPr>
          <p:cNvPr id="5" name="Picture 4"/>
          <p:cNvPicPr>
            <a:picLocks noChangeAspect="1"/>
          </p:cNvPicPr>
          <p:nvPr/>
        </p:nvPicPr>
        <p:blipFill>
          <a:blip r:embed="rId2"/>
          <a:stretch>
            <a:fillRect/>
          </a:stretch>
        </p:blipFill>
        <p:spPr>
          <a:xfrm>
            <a:off x="-38500" y="338822"/>
            <a:ext cx="9220999" cy="6180356"/>
          </a:xfrm>
          <a:prstGeom prst="rect">
            <a:avLst/>
          </a:prstGeom>
        </p:spPr>
      </p:pic>
    </p:spTree>
    <p:extLst>
      <p:ext uri="{BB962C8B-B14F-4D97-AF65-F5344CB8AC3E}">
        <p14:creationId xmlns:p14="http://schemas.microsoft.com/office/powerpoint/2010/main" val="12899645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Stream Encryption (695)</a:t>
            </a:r>
          </a:p>
        </p:txBody>
      </p:sp>
      <p:sp>
        <p:nvSpPr>
          <p:cNvPr id="40963" name="Rectangle 3"/>
          <p:cNvSpPr>
            <a:spLocks noGrp="1" noChangeArrowheads="1"/>
          </p:cNvSpPr>
          <p:nvPr>
            <p:ph idx="1"/>
          </p:nvPr>
        </p:nvSpPr>
        <p:spPr/>
        <p:txBody>
          <a:bodyPr>
            <a:normAutofit/>
          </a:bodyPr>
          <a:lstStyle/>
          <a:p>
            <a:r>
              <a:rPr lang="en-US" dirty="0" smtClean="0"/>
              <a:t>The key is used with a </a:t>
            </a:r>
            <a:r>
              <a:rPr lang="en-US" b="1" dirty="0" smtClean="0"/>
              <a:t>key stream generator</a:t>
            </a:r>
            <a:r>
              <a:rPr lang="en-US" dirty="0" smtClean="0"/>
              <a:t> which creates a series of bits each are mathematically combined with the bit stream of plaintext to produce cipher text. </a:t>
            </a:r>
          </a:p>
          <a:p>
            <a:r>
              <a:rPr lang="en-US" dirty="0" smtClean="0"/>
              <a:t>Used when data is not available in large blocks</a:t>
            </a:r>
          </a:p>
          <a:p>
            <a:pPr lvl="1"/>
            <a:r>
              <a:rPr lang="en-US" dirty="0" smtClean="0"/>
              <a:t>Keyboard input</a:t>
            </a:r>
          </a:p>
          <a:p>
            <a:pPr lvl="1"/>
            <a:r>
              <a:rPr lang="en-US" dirty="0" smtClean="0"/>
              <a:t>Morse code</a:t>
            </a:r>
          </a:p>
          <a:p>
            <a:pPr lvl="1"/>
            <a:r>
              <a:rPr lang="en-US" dirty="0" smtClean="0"/>
              <a:t>Any input that arrives one bit or byte at a time</a:t>
            </a:r>
          </a:p>
          <a:p>
            <a:endParaRPr lang="en-US" dirty="0" smtClean="0"/>
          </a:p>
          <a:p>
            <a:r>
              <a:rPr lang="en-US" dirty="0" smtClean="0"/>
              <a:t>(visual next slide)</a:t>
            </a:r>
          </a:p>
        </p:txBody>
      </p:sp>
    </p:spTree>
    <p:extLst>
      <p:ext uri="{BB962C8B-B14F-4D97-AF65-F5344CB8AC3E}">
        <p14:creationId xmlns:p14="http://schemas.microsoft.com/office/powerpoint/2010/main" val="247514223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Stream Encryption</a:t>
            </a:r>
          </a:p>
        </p:txBody>
      </p:sp>
      <p:sp>
        <p:nvSpPr>
          <p:cNvPr id="41987" name="Text Box 3"/>
          <p:cNvSpPr txBox="1">
            <a:spLocks noChangeArrowheads="1"/>
          </p:cNvSpPr>
          <p:nvPr/>
        </p:nvSpPr>
        <p:spPr bwMode="auto">
          <a:xfrm>
            <a:off x="304800" y="1447800"/>
            <a:ext cx="8686800" cy="4340225"/>
          </a:xfrm>
          <a:prstGeom prst="rect">
            <a:avLst/>
          </a:prstGeom>
          <a:noFill/>
          <a:ln w="9525">
            <a:noFill/>
            <a:miter lim="800000"/>
            <a:headEnd/>
            <a:tailEnd/>
          </a:ln>
        </p:spPr>
        <p:txBody>
          <a:bodyPr>
            <a:spAutoFit/>
          </a:bodyPr>
          <a:lstStyle/>
          <a:p>
            <a:pPr marL="342900" indent="-342900">
              <a:spcBef>
                <a:spcPct val="50000"/>
              </a:spcBef>
            </a:pPr>
            <a:r>
              <a:rPr lang="en-US" sz="2400" dirty="0"/>
              <a:t>Plain Text Bit		</a:t>
            </a:r>
            <a:r>
              <a:rPr lang="en-US" sz="2400" dirty="0" err="1"/>
              <a:t>Keystream</a:t>
            </a:r>
            <a:r>
              <a:rPr lang="en-US" sz="2400" dirty="0"/>
              <a:t> Bit	Output Bit</a:t>
            </a:r>
          </a:p>
          <a:p>
            <a:pPr marL="342900" indent="-342900">
              <a:spcBef>
                <a:spcPct val="50000"/>
              </a:spcBef>
            </a:pPr>
            <a:r>
              <a:rPr lang="en-US" sz="2400" dirty="0"/>
              <a:t>0					1					</a:t>
            </a:r>
          </a:p>
          <a:p>
            <a:pPr marL="342900" indent="-342900">
              <a:spcBef>
                <a:spcPct val="50000"/>
              </a:spcBef>
            </a:pPr>
            <a:r>
              <a:rPr lang="en-US" sz="2400" dirty="0"/>
              <a:t>1					1					</a:t>
            </a:r>
          </a:p>
          <a:p>
            <a:pPr marL="342900" indent="-342900">
              <a:spcBef>
                <a:spcPct val="50000"/>
              </a:spcBef>
            </a:pPr>
            <a:r>
              <a:rPr lang="en-US" sz="2400" dirty="0"/>
              <a:t>1					0					</a:t>
            </a:r>
          </a:p>
          <a:p>
            <a:pPr marL="342900" indent="-342900">
              <a:spcBef>
                <a:spcPct val="50000"/>
              </a:spcBef>
            </a:pPr>
            <a:r>
              <a:rPr lang="en-US" sz="2400" dirty="0"/>
              <a:t>0					1					</a:t>
            </a:r>
          </a:p>
          <a:p>
            <a:pPr marL="342900" indent="-342900">
              <a:spcBef>
                <a:spcPct val="50000"/>
              </a:spcBef>
            </a:pPr>
            <a:r>
              <a:rPr lang="en-US" sz="2400" dirty="0"/>
              <a:t>1		XOR			1	=		0</a:t>
            </a:r>
          </a:p>
          <a:p>
            <a:pPr marL="342900" indent="-342900">
              <a:spcBef>
                <a:spcPct val="50000"/>
              </a:spcBef>
            </a:pPr>
            <a:r>
              <a:rPr lang="en-US" sz="2400" dirty="0"/>
              <a:t>Cipher text = 0</a:t>
            </a:r>
          </a:p>
          <a:p>
            <a:pPr marL="342900" indent="-342900">
              <a:spcBef>
                <a:spcPct val="50000"/>
              </a:spcBef>
            </a:pPr>
            <a:r>
              <a:rPr lang="en-US" sz="2400" dirty="0"/>
              <a:t>			</a:t>
            </a:r>
          </a:p>
        </p:txBody>
      </p:sp>
    </p:spTree>
    <p:extLst>
      <p:ext uri="{BB962C8B-B14F-4D97-AF65-F5344CB8AC3E}">
        <p14:creationId xmlns:p14="http://schemas.microsoft.com/office/powerpoint/2010/main" val="168316870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Stream Encryption</a:t>
            </a:r>
          </a:p>
        </p:txBody>
      </p:sp>
      <p:sp>
        <p:nvSpPr>
          <p:cNvPr id="43011" name="Text Box 3"/>
          <p:cNvSpPr txBox="1">
            <a:spLocks noChangeArrowheads="1"/>
          </p:cNvSpPr>
          <p:nvPr/>
        </p:nvSpPr>
        <p:spPr bwMode="auto">
          <a:xfrm>
            <a:off x="304800" y="1447800"/>
            <a:ext cx="8686800" cy="4340225"/>
          </a:xfrm>
          <a:prstGeom prst="rect">
            <a:avLst/>
          </a:prstGeom>
          <a:noFill/>
          <a:ln w="9525">
            <a:noFill/>
            <a:miter lim="800000"/>
            <a:headEnd/>
            <a:tailEnd/>
          </a:ln>
        </p:spPr>
        <p:txBody>
          <a:bodyPr>
            <a:spAutoFit/>
          </a:bodyPr>
          <a:lstStyle/>
          <a:p>
            <a:pPr marL="342900" indent="-342900">
              <a:spcBef>
                <a:spcPct val="50000"/>
              </a:spcBef>
            </a:pPr>
            <a:r>
              <a:rPr lang="en-US" sz="2400"/>
              <a:t>Plain Text Bit		Keystream Bit	Output Bit</a:t>
            </a:r>
          </a:p>
          <a:p>
            <a:pPr marL="342900" indent="-342900">
              <a:spcBef>
                <a:spcPct val="50000"/>
              </a:spcBef>
            </a:pPr>
            <a:endParaRPr lang="en-US" sz="2400"/>
          </a:p>
          <a:p>
            <a:pPr marL="342900" indent="-342900">
              <a:spcBef>
                <a:spcPct val="50000"/>
              </a:spcBef>
            </a:pPr>
            <a:r>
              <a:rPr lang="en-US" sz="2400"/>
              <a:t>0					1					</a:t>
            </a:r>
          </a:p>
          <a:p>
            <a:pPr marL="342900" indent="-342900">
              <a:spcBef>
                <a:spcPct val="50000"/>
              </a:spcBef>
            </a:pPr>
            <a:r>
              <a:rPr lang="en-US" sz="2400"/>
              <a:t>1					1					</a:t>
            </a:r>
          </a:p>
          <a:p>
            <a:pPr marL="342900" indent="-342900">
              <a:spcBef>
                <a:spcPct val="50000"/>
              </a:spcBef>
            </a:pPr>
            <a:r>
              <a:rPr lang="en-US" sz="2400"/>
              <a:t>1					0					</a:t>
            </a:r>
          </a:p>
          <a:p>
            <a:pPr marL="342900" indent="-342900">
              <a:spcBef>
                <a:spcPct val="50000"/>
              </a:spcBef>
            </a:pPr>
            <a:r>
              <a:rPr lang="en-US" sz="2400"/>
              <a:t>0		XOR			1	=		1	</a:t>
            </a:r>
          </a:p>
          <a:p>
            <a:pPr marL="342900" indent="-342900">
              <a:spcBef>
                <a:spcPct val="50000"/>
              </a:spcBef>
            </a:pPr>
            <a:r>
              <a:rPr lang="en-US" sz="2400"/>
              <a:t>Cipher text = 0 1</a:t>
            </a:r>
          </a:p>
          <a:p>
            <a:pPr marL="342900" indent="-342900">
              <a:spcBef>
                <a:spcPct val="50000"/>
              </a:spcBef>
            </a:pPr>
            <a:r>
              <a:rPr lang="en-US" sz="2400"/>
              <a:t>			</a:t>
            </a:r>
          </a:p>
        </p:txBody>
      </p:sp>
    </p:spTree>
    <p:extLst>
      <p:ext uri="{BB962C8B-B14F-4D97-AF65-F5344CB8AC3E}">
        <p14:creationId xmlns:p14="http://schemas.microsoft.com/office/powerpoint/2010/main" val="25147496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Stream Encryption</a:t>
            </a:r>
          </a:p>
        </p:txBody>
      </p:sp>
      <p:sp>
        <p:nvSpPr>
          <p:cNvPr id="44035" name="Text Box 3"/>
          <p:cNvSpPr txBox="1">
            <a:spLocks noChangeArrowheads="1"/>
          </p:cNvSpPr>
          <p:nvPr/>
        </p:nvSpPr>
        <p:spPr bwMode="auto">
          <a:xfrm>
            <a:off x="304800" y="1447800"/>
            <a:ext cx="8686800" cy="4340225"/>
          </a:xfrm>
          <a:prstGeom prst="rect">
            <a:avLst/>
          </a:prstGeom>
          <a:noFill/>
          <a:ln w="9525">
            <a:noFill/>
            <a:miter lim="800000"/>
            <a:headEnd/>
            <a:tailEnd/>
          </a:ln>
        </p:spPr>
        <p:txBody>
          <a:bodyPr>
            <a:spAutoFit/>
          </a:bodyPr>
          <a:lstStyle/>
          <a:p>
            <a:pPr marL="342900" indent="-342900">
              <a:spcBef>
                <a:spcPct val="50000"/>
              </a:spcBef>
            </a:pPr>
            <a:r>
              <a:rPr lang="en-US" sz="2400"/>
              <a:t>Plain Text Bit		Keystream Bit	Output Bit</a:t>
            </a:r>
          </a:p>
          <a:p>
            <a:pPr marL="342900" indent="-342900">
              <a:spcBef>
                <a:spcPct val="50000"/>
              </a:spcBef>
            </a:pPr>
            <a:endParaRPr lang="en-US" sz="2400"/>
          </a:p>
          <a:p>
            <a:pPr marL="342900" indent="-342900">
              <a:spcBef>
                <a:spcPct val="50000"/>
              </a:spcBef>
            </a:pPr>
            <a:endParaRPr lang="en-US" sz="2400"/>
          </a:p>
          <a:p>
            <a:pPr marL="342900" indent="-342900">
              <a:spcBef>
                <a:spcPct val="50000"/>
              </a:spcBef>
            </a:pPr>
            <a:r>
              <a:rPr lang="en-US" sz="2400"/>
              <a:t>0					1					</a:t>
            </a:r>
          </a:p>
          <a:p>
            <a:pPr marL="342900" indent="-342900">
              <a:spcBef>
                <a:spcPct val="50000"/>
              </a:spcBef>
            </a:pPr>
            <a:r>
              <a:rPr lang="en-US" sz="2400"/>
              <a:t>1					1					</a:t>
            </a:r>
          </a:p>
          <a:p>
            <a:pPr marL="342900" indent="-342900">
              <a:spcBef>
                <a:spcPct val="50000"/>
              </a:spcBef>
            </a:pPr>
            <a:r>
              <a:rPr lang="en-US" sz="2400"/>
              <a:t>1		XOR			0	=		1	</a:t>
            </a:r>
          </a:p>
          <a:p>
            <a:pPr marL="342900" indent="-342900">
              <a:spcBef>
                <a:spcPct val="50000"/>
              </a:spcBef>
            </a:pPr>
            <a:r>
              <a:rPr lang="en-US" sz="2400"/>
              <a:t>Cipher text = 0 1 1</a:t>
            </a:r>
          </a:p>
          <a:p>
            <a:pPr marL="342900" indent="-342900">
              <a:spcBef>
                <a:spcPct val="50000"/>
              </a:spcBef>
            </a:pPr>
            <a:r>
              <a:rPr lang="en-US" sz="2400"/>
              <a:t>			</a:t>
            </a:r>
          </a:p>
        </p:txBody>
      </p:sp>
    </p:spTree>
    <p:extLst>
      <p:ext uri="{BB962C8B-B14F-4D97-AF65-F5344CB8AC3E}">
        <p14:creationId xmlns:p14="http://schemas.microsoft.com/office/powerpoint/2010/main" val="138510731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Stream Encryption</a:t>
            </a:r>
          </a:p>
        </p:txBody>
      </p:sp>
      <p:sp>
        <p:nvSpPr>
          <p:cNvPr id="45059" name="Text Box 3"/>
          <p:cNvSpPr txBox="1">
            <a:spLocks noChangeArrowheads="1"/>
          </p:cNvSpPr>
          <p:nvPr/>
        </p:nvSpPr>
        <p:spPr bwMode="auto">
          <a:xfrm>
            <a:off x="304800" y="1447800"/>
            <a:ext cx="8686800" cy="4340225"/>
          </a:xfrm>
          <a:prstGeom prst="rect">
            <a:avLst/>
          </a:prstGeom>
          <a:noFill/>
          <a:ln w="9525">
            <a:noFill/>
            <a:miter lim="800000"/>
            <a:headEnd/>
            <a:tailEnd/>
          </a:ln>
        </p:spPr>
        <p:txBody>
          <a:bodyPr>
            <a:spAutoFit/>
          </a:bodyPr>
          <a:lstStyle/>
          <a:p>
            <a:pPr marL="342900" indent="-342900">
              <a:spcBef>
                <a:spcPct val="50000"/>
              </a:spcBef>
            </a:pPr>
            <a:r>
              <a:rPr lang="en-US" sz="2400"/>
              <a:t>Plain Text Bit		Keystream Bit	Output Bit</a:t>
            </a:r>
          </a:p>
          <a:p>
            <a:pPr marL="342900" indent="-342900">
              <a:spcBef>
                <a:spcPct val="50000"/>
              </a:spcBef>
            </a:pPr>
            <a:endParaRPr lang="en-US" sz="2400"/>
          </a:p>
          <a:p>
            <a:pPr marL="342900" indent="-342900">
              <a:spcBef>
                <a:spcPct val="50000"/>
              </a:spcBef>
            </a:pPr>
            <a:endParaRPr lang="en-US" sz="2400"/>
          </a:p>
          <a:p>
            <a:pPr marL="342900" indent="-342900">
              <a:spcBef>
                <a:spcPct val="50000"/>
              </a:spcBef>
            </a:pPr>
            <a:endParaRPr lang="en-US" sz="2400"/>
          </a:p>
          <a:p>
            <a:pPr marL="342900" indent="-342900">
              <a:spcBef>
                <a:spcPct val="50000"/>
              </a:spcBef>
            </a:pPr>
            <a:r>
              <a:rPr lang="en-US" sz="2400"/>
              <a:t>0					1					</a:t>
            </a:r>
          </a:p>
          <a:p>
            <a:pPr marL="342900" indent="-342900">
              <a:spcBef>
                <a:spcPct val="50000"/>
              </a:spcBef>
            </a:pPr>
            <a:r>
              <a:rPr lang="en-US" sz="2400"/>
              <a:t>1		XOR			1	=		0	</a:t>
            </a:r>
          </a:p>
          <a:p>
            <a:pPr marL="342900" indent="-342900">
              <a:spcBef>
                <a:spcPct val="50000"/>
              </a:spcBef>
            </a:pPr>
            <a:r>
              <a:rPr lang="en-US" sz="2400"/>
              <a:t>Cipher text = 0 1 1 0</a:t>
            </a:r>
          </a:p>
          <a:p>
            <a:pPr marL="342900" indent="-342900">
              <a:spcBef>
                <a:spcPct val="50000"/>
              </a:spcBef>
            </a:pPr>
            <a:r>
              <a:rPr lang="en-US" sz="2400"/>
              <a:t>			</a:t>
            </a:r>
          </a:p>
        </p:txBody>
      </p:sp>
    </p:spTree>
    <p:extLst>
      <p:ext uri="{BB962C8B-B14F-4D97-AF65-F5344CB8AC3E}">
        <p14:creationId xmlns:p14="http://schemas.microsoft.com/office/powerpoint/2010/main" val="106659906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Stream Encryption</a:t>
            </a:r>
          </a:p>
        </p:txBody>
      </p:sp>
      <p:sp>
        <p:nvSpPr>
          <p:cNvPr id="46083" name="Text Box 3"/>
          <p:cNvSpPr txBox="1">
            <a:spLocks noChangeArrowheads="1"/>
          </p:cNvSpPr>
          <p:nvPr/>
        </p:nvSpPr>
        <p:spPr bwMode="auto">
          <a:xfrm>
            <a:off x="304800" y="1447800"/>
            <a:ext cx="8686800" cy="4340225"/>
          </a:xfrm>
          <a:prstGeom prst="rect">
            <a:avLst/>
          </a:prstGeom>
          <a:noFill/>
          <a:ln w="9525">
            <a:noFill/>
            <a:miter lim="800000"/>
            <a:headEnd/>
            <a:tailEnd/>
          </a:ln>
        </p:spPr>
        <p:txBody>
          <a:bodyPr>
            <a:spAutoFit/>
          </a:bodyPr>
          <a:lstStyle/>
          <a:p>
            <a:pPr marL="342900" indent="-342900">
              <a:spcBef>
                <a:spcPct val="50000"/>
              </a:spcBef>
            </a:pPr>
            <a:r>
              <a:rPr lang="en-US" sz="2400"/>
              <a:t>Plain Text Bit		Keystream Bit	Output Bit</a:t>
            </a:r>
          </a:p>
          <a:p>
            <a:pPr marL="342900" indent="-342900">
              <a:spcBef>
                <a:spcPct val="50000"/>
              </a:spcBef>
            </a:pPr>
            <a:endParaRPr lang="en-US" sz="2400"/>
          </a:p>
          <a:p>
            <a:pPr marL="342900" indent="-342900">
              <a:spcBef>
                <a:spcPct val="50000"/>
              </a:spcBef>
            </a:pPr>
            <a:endParaRPr lang="en-US" sz="2400"/>
          </a:p>
          <a:p>
            <a:pPr marL="342900" indent="-342900">
              <a:spcBef>
                <a:spcPct val="50000"/>
              </a:spcBef>
            </a:pPr>
            <a:endParaRPr lang="en-US" sz="2400"/>
          </a:p>
          <a:p>
            <a:pPr marL="342900" indent="-342900">
              <a:spcBef>
                <a:spcPct val="50000"/>
              </a:spcBef>
            </a:pPr>
            <a:endParaRPr lang="en-US" sz="2400"/>
          </a:p>
          <a:p>
            <a:pPr marL="342900" indent="-342900">
              <a:spcBef>
                <a:spcPct val="50000"/>
              </a:spcBef>
            </a:pPr>
            <a:r>
              <a:rPr lang="en-US" sz="2400"/>
              <a:t>0		XOR			1	=		1	</a:t>
            </a:r>
          </a:p>
          <a:p>
            <a:pPr marL="342900" indent="-342900">
              <a:spcBef>
                <a:spcPct val="50000"/>
              </a:spcBef>
            </a:pPr>
            <a:r>
              <a:rPr lang="en-US" sz="2400"/>
              <a:t>Cipher text = 0 1 1 0 1</a:t>
            </a:r>
          </a:p>
          <a:p>
            <a:pPr marL="342900" indent="-342900">
              <a:spcBef>
                <a:spcPct val="50000"/>
              </a:spcBef>
            </a:pPr>
            <a:r>
              <a:rPr lang="en-US" sz="2400"/>
              <a:t>			</a:t>
            </a:r>
          </a:p>
        </p:txBody>
      </p:sp>
    </p:spTree>
    <p:extLst>
      <p:ext uri="{BB962C8B-B14F-4D97-AF65-F5344CB8AC3E}">
        <p14:creationId xmlns:p14="http://schemas.microsoft.com/office/powerpoint/2010/main" val="375454590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mtClean="0"/>
              <a:t>Stream Cipher considerations</a:t>
            </a:r>
          </a:p>
        </p:txBody>
      </p:sp>
      <p:sp>
        <p:nvSpPr>
          <p:cNvPr id="47107" name="Rectangle 3"/>
          <p:cNvSpPr>
            <a:spLocks noGrp="1" noChangeArrowheads="1"/>
          </p:cNvSpPr>
          <p:nvPr>
            <p:ph idx="1"/>
          </p:nvPr>
        </p:nvSpPr>
        <p:spPr/>
        <p:txBody>
          <a:bodyPr/>
          <a:lstStyle/>
          <a:p>
            <a:r>
              <a:rPr lang="en-US" dirty="0" smtClean="0"/>
              <a:t>Stream ciphers are hard work, better done in hardware*</a:t>
            </a:r>
          </a:p>
          <a:p>
            <a:r>
              <a:rPr lang="en-US" dirty="0" smtClean="0"/>
              <a:t>The </a:t>
            </a:r>
            <a:r>
              <a:rPr lang="en-US" b="1" dirty="0" smtClean="0"/>
              <a:t>key stream generator </a:t>
            </a:r>
            <a:r>
              <a:rPr lang="en-US" dirty="0" smtClean="0"/>
              <a:t>should : </a:t>
            </a:r>
          </a:p>
          <a:p>
            <a:pPr lvl="1"/>
            <a:r>
              <a:rPr lang="en-US" dirty="0" smtClean="0"/>
              <a:t>Produce a key stream with a balanced number of  equivalent number of 0’s and 1’s</a:t>
            </a:r>
          </a:p>
          <a:p>
            <a:pPr lvl="1"/>
            <a:r>
              <a:rPr lang="en-US" b="1" dirty="0" smtClean="0"/>
              <a:t>Not</a:t>
            </a:r>
            <a:r>
              <a:rPr lang="en-US" dirty="0" smtClean="0"/>
              <a:t> generate repeating patterns.</a:t>
            </a:r>
          </a:p>
          <a:p>
            <a:pPr lvl="1"/>
            <a:r>
              <a:rPr lang="en-US" b="1" dirty="0" smtClean="0"/>
              <a:t>Not</a:t>
            </a:r>
            <a:r>
              <a:rPr lang="en-US" dirty="0" smtClean="0"/>
              <a:t> product predictable output</a:t>
            </a:r>
          </a:p>
          <a:p>
            <a:pPr lvl="1"/>
            <a:r>
              <a:rPr lang="en-US" b="1" dirty="0" smtClean="0"/>
              <a:t>Not</a:t>
            </a:r>
            <a:r>
              <a:rPr lang="en-US" dirty="0" smtClean="0"/>
              <a:t> produce a key stream related to the key</a:t>
            </a:r>
          </a:p>
          <a:p>
            <a:endParaRPr lang="en-US" dirty="0" smtClean="0"/>
          </a:p>
        </p:txBody>
      </p:sp>
    </p:spTree>
    <p:extLst>
      <p:ext uri="{BB962C8B-B14F-4D97-AF65-F5344CB8AC3E}">
        <p14:creationId xmlns:p14="http://schemas.microsoft.com/office/powerpoint/2010/main" val="98530327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t>Cipher Feedback Mode (707)</a:t>
            </a:r>
          </a:p>
        </p:txBody>
      </p:sp>
      <p:sp>
        <p:nvSpPr>
          <p:cNvPr id="48131" name="Rectangle 3"/>
          <p:cNvSpPr>
            <a:spLocks noGrp="1" noChangeArrowheads="1"/>
          </p:cNvSpPr>
          <p:nvPr>
            <p:ph idx="1"/>
          </p:nvPr>
        </p:nvSpPr>
        <p:spPr/>
        <p:txBody>
          <a:bodyPr/>
          <a:lstStyle/>
          <a:p>
            <a:pPr>
              <a:buNone/>
            </a:pPr>
            <a:r>
              <a:rPr lang="en-US" dirty="0" smtClean="0"/>
              <a:t>Similar to Cipher Block Chaining in block mode, however in this case, we are using a stream cipher. We will use 1 few bits of the cipher text to modify the output of a key stream generator.</a:t>
            </a:r>
          </a:p>
          <a:p>
            <a:pPr lvl="1"/>
            <a:r>
              <a:rPr lang="en-US" dirty="0" smtClean="0"/>
              <a:t>Think “Cipher Block Chaining” for stream encryption.</a:t>
            </a:r>
          </a:p>
        </p:txBody>
      </p:sp>
    </p:spTree>
    <p:extLst>
      <p:ext uri="{BB962C8B-B14F-4D97-AF65-F5344CB8AC3E}">
        <p14:creationId xmlns:p14="http://schemas.microsoft.com/office/powerpoint/2010/main" val="157050658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One Time Pad (677)</a:t>
            </a:r>
          </a:p>
        </p:txBody>
      </p:sp>
      <p:sp>
        <p:nvSpPr>
          <p:cNvPr id="50179" name="Rectangle 3"/>
          <p:cNvSpPr>
            <a:spLocks noGrp="1" noChangeArrowheads="1"/>
          </p:cNvSpPr>
          <p:nvPr>
            <p:ph idx="1"/>
          </p:nvPr>
        </p:nvSpPr>
        <p:spPr>
          <a:xfrm>
            <a:off x="152400" y="1524000"/>
            <a:ext cx="8839200" cy="4953000"/>
          </a:xfrm>
        </p:spPr>
        <p:txBody>
          <a:bodyPr>
            <a:normAutofit fontScale="92500"/>
          </a:bodyPr>
          <a:lstStyle/>
          <a:p>
            <a:pPr eaLnBrk="1" hangingPunct="1">
              <a:buNone/>
            </a:pPr>
            <a:r>
              <a:rPr lang="en-US" dirty="0" smtClean="0"/>
              <a:t>A perfect cryptosystem that works as follows. </a:t>
            </a:r>
          </a:p>
          <a:p>
            <a:pPr marL="971550" lvl="1" indent="-514350">
              <a:buFont typeface="+mj-lt"/>
              <a:buAutoNum type="arabicPeriod"/>
            </a:pPr>
            <a:r>
              <a:rPr lang="en-US" dirty="0" smtClean="0"/>
              <a:t>each party has a book (pad) of symmetric keys, each key is as at least as long as the message to be encrypted.</a:t>
            </a:r>
          </a:p>
          <a:p>
            <a:pPr marL="971550" lvl="1" indent="-514350">
              <a:buFont typeface="+mj-lt"/>
              <a:buAutoNum type="arabicPeriod"/>
            </a:pPr>
            <a:r>
              <a:rPr lang="en-US" dirty="0" smtClean="0"/>
              <a:t>A message is encrypted with the first key, then that key is discarded.</a:t>
            </a:r>
          </a:p>
          <a:p>
            <a:pPr marL="971550" lvl="1" indent="-514350">
              <a:buFont typeface="+mj-lt"/>
              <a:buAutoNum type="arabicPeriod"/>
            </a:pPr>
            <a:r>
              <a:rPr lang="en-US" dirty="0" smtClean="0"/>
              <a:t>The message is sent.</a:t>
            </a:r>
          </a:p>
          <a:p>
            <a:pPr marL="971550" lvl="1" indent="-514350">
              <a:buFont typeface="+mj-lt"/>
              <a:buAutoNum type="arabicPeriod"/>
            </a:pPr>
            <a:r>
              <a:rPr lang="en-US" dirty="0" smtClean="0"/>
              <a:t>The message is decrypted on the other side with the recipients matching first key, then that key is also discarded.</a:t>
            </a:r>
          </a:p>
          <a:p>
            <a:pPr marL="971550" lvl="1" indent="-514350">
              <a:buFont typeface="+mj-lt"/>
              <a:buAutoNum type="arabicPeriod"/>
            </a:pPr>
            <a:r>
              <a:rPr lang="en-US" dirty="0" smtClean="0"/>
              <a:t>After each time a message is encrypted/decrypted the key is destroyed and never used again.</a:t>
            </a:r>
          </a:p>
          <a:p>
            <a:pPr lvl="1"/>
            <a:endParaRPr lang="en-US" dirty="0" smtClean="0"/>
          </a:p>
          <a:p>
            <a:pPr lvl="1"/>
            <a:endParaRPr lang="en-US" dirty="0" smtClean="0"/>
          </a:p>
          <a:p>
            <a:pPr eaLnBrk="1" hangingPunct="1">
              <a:buNone/>
            </a:pPr>
            <a:endParaRPr lang="en-US" dirty="0" smtClean="0"/>
          </a:p>
        </p:txBody>
      </p:sp>
    </p:spTree>
    <p:extLst>
      <p:ext uri="{BB962C8B-B14F-4D97-AF65-F5344CB8AC3E}">
        <p14:creationId xmlns:p14="http://schemas.microsoft.com/office/powerpoint/2010/main" val="388896965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One Time Pad considerations</a:t>
            </a:r>
          </a:p>
        </p:txBody>
      </p:sp>
      <p:sp>
        <p:nvSpPr>
          <p:cNvPr id="51203" name="Rectangle 3"/>
          <p:cNvSpPr>
            <a:spLocks noGrp="1" noChangeArrowheads="1"/>
          </p:cNvSpPr>
          <p:nvPr>
            <p:ph idx="1"/>
          </p:nvPr>
        </p:nvSpPr>
        <p:spPr/>
        <p:txBody>
          <a:bodyPr/>
          <a:lstStyle/>
          <a:p>
            <a:pPr eaLnBrk="1" hangingPunct="1">
              <a:buNone/>
            </a:pPr>
            <a:r>
              <a:rPr lang="en-US" dirty="0" smtClean="0"/>
              <a:t>For a One Time Pad to truly be perfect the following conditions must be met.</a:t>
            </a:r>
          </a:p>
          <a:p>
            <a:pPr lvl="1"/>
            <a:r>
              <a:rPr lang="en-US" dirty="0" smtClean="0"/>
              <a:t>The pad must be shared by both sides*</a:t>
            </a:r>
          </a:p>
          <a:p>
            <a:pPr lvl="1"/>
            <a:r>
              <a:rPr lang="en-US" dirty="0" smtClean="0"/>
              <a:t>The pad must be used only one time*</a:t>
            </a:r>
          </a:p>
          <a:p>
            <a:pPr lvl="1"/>
            <a:r>
              <a:rPr lang="en-US" dirty="0" smtClean="0"/>
              <a:t>The pad must be as long as the message*</a:t>
            </a:r>
          </a:p>
          <a:p>
            <a:pPr lvl="1"/>
            <a:r>
              <a:rPr lang="en-US" dirty="0" smtClean="0"/>
              <a:t>The pad must be securely distributed*</a:t>
            </a:r>
          </a:p>
          <a:p>
            <a:pPr lvl="1"/>
            <a:r>
              <a:rPr lang="en-US" dirty="0" smtClean="0"/>
              <a:t>The pad must be created from truly random values*</a:t>
            </a:r>
          </a:p>
        </p:txBody>
      </p:sp>
    </p:spTree>
    <p:extLst>
      <p:ext uri="{BB962C8B-B14F-4D97-AF65-F5344CB8AC3E}">
        <p14:creationId xmlns:p14="http://schemas.microsoft.com/office/powerpoint/2010/main" val="19250880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13</a:t>
            </a:fld>
            <a:endParaRPr lang="en-US" dirty="0"/>
          </a:p>
        </p:txBody>
      </p:sp>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nvPr>
        </p:nvGraphicFramePr>
        <p:xfrm>
          <a:off x="152400" y="1219200"/>
          <a:ext cx="89916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kill-chain-graphi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78377"/>
            <a:ext cx="3429000" cy="6936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52704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One Time Pad (677)</a:t>
            </a:r>
          </a:p>
        </p:txBody>
      </p:sp>
      <p:sp>
        <p:nvSpPr>
          <p:cNvPr id="49155" name="Rectangle 3"/>
          <p:cNvSpPr>
            <a:spLocks noGrp="1" noChangeArrowheads="1"/>
          </p:cNvSpPr>
          <p:nvPr>
            <p:ph idx="1"/>
          </p:nvPr>
        </p:nvSpPr>
        <p:spPr/>
        <p:txBody>
          <a:bodyPr/>
          <a:lstStyle/>
          <a:p>
            <a:pPr lvl="1" eaLnBrk="1" hangingPunct="1">
              <a:buFontTx/>
              <a:buNone/>
            </a:pPr>
            <a:r>
              <a:rPr lang="en-US" sz="4400" dirty="0" smtClean="0"/>
              <a:t>1011 – plain text</a:t>
            </a:r>
          </a:p>
          <a:p>
            <a:pPr lvl="1" eaLnBrk="1" hangingPunct="1">
              <a:buFontTx/>
              <a:buNone/>
            </a:pPr>
            <a:r>
              <a:rPr lang="en-US" sz="4400" dirty="0" smtClean="0"/>
              <a:t>0101 – pad</a:t>
            </a:r>
          </a:p>
          <a:p>
            <a:pPr lvl="1" eaLnBrk="1" hangingPunct="1">
              <a:buFontTx/>
              <a:buNone/>
            </a:pPr>
            <a:r>
              <a:rPr lang="en-US" sz="4400" dirty="0" smtClean="0"/>
              <a:t>------  XOR</a:t>
            </a:r>
          </a:p>
          <a:p>
            <a:pPr lvl="1" eaLnBrk="1" hangingPunct="1">
              <a:buFontTx/>
              <a:buNone/>
            </a:pPr>
            <a:r>
              <a:rPr lang="en-US" sz="4400" dirty="0" smtClean="0"/>
              <a:t>1110 – cipher text</a:t>
            </a:r>
          </a:p>
          <a:p>
            <a:pPr eaLnBrk="1" hangingPunct="1">
              <a:buNone/>
            </a:pPr>
            <a:endParaRPr lang="en-US" dirty="0" smtClean="0"/>
          </a:p>
          <a:p>
            <a:pPr lvl="1" eaLnBrk="1" hangingPunct="1"/>
            <a:endParaRPr lang="en-US" dirty="0" smtClean="0"/>
          </a:p>
        </p:txBody>
      </p:sp>
    </p:spTree>
    <p:extLst>
      <p:ext uri="{BB962C8B-B14F-4D97-AF65-F5344CB8AC3E}">
        <p14:creationId xmlns:p14="http://schemas.microsoft.com/office/powerpoint/2010/main" val="274610799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3"/>
          <p:cNvSpPr>
            <a:spLocks noGrp="1"/>
          </p:cNvSpPr>
          <p:nvPr>
            <p:ph type="ctrTitle"/>
          </p:nvPr>
        </p:nvSpPr>
        <p:spPr/>
        <p:txBody>
          <a:bodyPr/>
          <a:lstStyle/>
          <a:p>
            <a:r>
              <a:rPr lang="en-US" smtClean="0"/>
              <a:t>Symmetric Algorithms</a:t>
            </a:r>
          </a:p>
        </p:txBody>
      </p:sp>
    </p:spTree>
    <p:extLst>
      <p:ext uri="{BB962C8B-B14F-4D97-AF65-F5344CB8AC3E}">
        <p14:creationId xmlns:p14="http://schemas.microsoft.com/office/powerpoint/2010/main" val="33738114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smtClean="0"/>
              <a:t>Symmetric Algorithms – DES (703)</a:t>
            </a:r>
          </a:p>
        </p:txBody>
      </p:sp>
      <p:sp>
        <p:nvSpPr>
          <p:cNvPr id="53251" name="Rectangle 3"/>
          <p:cNvSpPr>
            <a:spLocks noGrp="1" noChangeArrowheads="1"/>
          </p:cNvSpPr>
          <p:nvPr>
            <p:ph idx="1"/>
          </p:nvPr>
        </p:nvSpPr>
        <p:spPr/>
        <p:txBody>
          <a:bodyPr>
            <a:normAutofit lnSpcReduction="10000"/>
          </a:bodyPr>
          <a:lstStyle/>
          <a:p>
            <a:pPr>
              <a:buNone/>
            </a:pPr>
            <a:r>
              <a:rPr lang="en-US" dirty="0" smtClean="0"/>
              <a:t>Data Encryption Standard</a:t>
            </a:r>
          </a:p>
          <a:p>
            <a:r>
              <a:rPr lang="en-US" dirty="0" smtClean="0"/>
              <a:t>Developed from at NIST request for an encryption standard</a:t>
            </a:r>
          </a:p>
          <a:p>
            <a:r>
              <a:rPr lang="en-US" dirty="0" smtClean="0"/>
              <a:t>Chosen algorithm was called “Lucifer” from IBM</a:t>
            </a:r>
          </a:p>
          <a:p>
            <a:r>
              <a:rPr lang="en-US" dirty="0" smtClean="0"/>
              <a:t>Block Cipher</a:t>
            </a:r>
          </a:p>
          <a:p>
            <a:r>
              <a:rPr lang="en-US" dirty="0" smtClean="0"/>
              <a:t>Fixed sized blocks of 64 bits</a:t>
            </a:r>
          </a:p>
          <a:p>
            <a:r>
              <a:rPr lang="en-US" dirty="0" smtClean="0"/>
              <a:t>Key size 64 bits, effective size is 56 bits</a:t>
            </a:r>
          </a:p>
          <a:p>
            <a:r>
              <a:rPr lang="en-US" dirty="0" smtClean="0"/>
              <a:t>16 rounds of substitution and transposition</a:t>
            </a:r>
          </a:p>
          <a:p>
            <a:r>
              <a:rPr lang="en-US" dirty="0" smtClean="0"/>
              <a:t>DES is no longer considered strong enough, can be broken easily with distributed computing.</a:t>
            </a:r>
          </a:p>
        </p:txBody>
      </p:sp>
    </p:spTree>
    <p:extLst>
      <p:ext uri="{BB962C8B-B14F-4D97-AF65-F5344CB8AC3E}">
        <p14:creationId xmlns:p14="http://schemas.microsoft.com/office/powerpoint/2010/main" val="285621590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t>Triple DES (710)</a:t>
            </a:r>
          </a:p>
        </p:txBody>
      </p:sp>
      <p:sp>
        <p:nvSpPr>
          <p:cNvPr id="54275" name="Rectangle 3"/>
          <p:cNvSpPr>
            <a:spLocks noGrp="1" noChangeArrowheads="1"/>
          </p:cNvSpPr>
          <p:nvPr>
            <p:ph idx="1"/>
          </p:nvPr>
        </p:nvSpPr>
        <p:spPr/>
        <p:txBody>
          <a:bodyPr/>
          <a:lstStyle/>
          <a:p>
            <a:pPr>
              <a:buNone/>
            </a:pPr>
            <a:r>
              <a:rPr lang="en-US" dirty="0" smtClean="0"/>
              <a:t>Nothing but DES 3 times</a:t>
            </a:r>
          </a:p>
          <a:p>
            <a:r>
              <a:rPr lang="en-US" dirty="0" smtClean="0"/>
              <a:t>3DES – EEE3</a:t>
            </a:r>
          </a:p>
          <a:p>
            <a:r>
              <a:rPr lang="en-US" dirty="0" smtClean="0"/>
              <a:t>3DES – EDE3</a:t>
            </a:r>
          </a:p>
          <a:p>
            <a:r>
              <a:rPr lang="en-US" dirty="0" smtClean="0"/>
              <a:t>3DES – EEE2</a:t>
            </a:r>
          </a:p>
          <a:p>
            <a:r>
              <a:rPr lang="en-US" dirty="0" smtClean="0"/>
              <a:t>3DES – EDE2</a:t>
            </a:r>
          </a:p>
          <a:p>
            <a:endParaRPr lang="en-US" dirty="0" smtClean="0"/>
          </a:p>
          <a:p>
            <a:r>
              <a:rPr lang="en-US" dirty="0" smtClean="0"/>
              <a:t>Since it’s 3 x DES, 48 rounds of substitution and transposition.</a:t>
            </a:r>
          </a:p>
        </p:txBody>
      </p:sp>
    </p:spTree>
    <p:extLst>
      <p:ext uri="{BB962C8B-B14F-4D97-AF65-F5344CB8AC3E}">
        <p14:creationId xmlns:p14="http://schemas.microsoft.com/office/powerpoint/2010/main" val="28451489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AES (711)</a:t>
            </a:r>
          </a:p>
        </p:txBody>
      </p:sp>
      <p:sp>
        <p:nvSpPr>
          <p:cNvPr id="55299" name="Rectangle 3"/>
          <p:cNvSpPr>
            <a:spLocks noGrp="1" noChangeArrowheads="1"/>
          </p:cNvSpPr>
          <p:nvPr>
            <p:ph idx="1"/>
          </p:nvPr>
        </p:nvSpPr>
        <p:spPr/>
        <p:txBody>
          <a:bodyPr/>
          <a:lstStyle/>
          <a:p>
            <a:r>
              <a:rPr lang="en-US" dirty="0" smtClean="0"/>
              <a:t>Developed as a replacement to DES</a:t>
            </a:r>
          </a:p>
          <a:p>
            <a:r>
              <a:rPr lang="en-US" dirty="0" smtClean="0"/>
              <a:t>Actual algorithm is called “</a:t>
            </a:r>
            <a:r>
              <a:rPr lang="en-US" dirty="0" err="1" smtClean="0"/>
              <a:t>Rinjdael</a:t>
            </a:r>
            <a:r>
              <a:rPr lang="en-US" dirty="0" smtClean="0"/>
              <a:t>”</a:t>
            </a:r>
          </a:p>
          <a:p>
            <a:r>
              <a:rPr lang="en-US" dirty="0" smtClean="0"/>
              <a:t>Block cipher</a:t>
            </a:r>
          </a:p>
          <a:p>
            <a:r>
              <a:rPr lang="en-US" dirty="0" smtClean="0"/>
              <a:t>128 bit blocks</a:t>
            </a:r>
          </a:p>
          <a:p>
            <a:r>
              <a:rPr lang="en-US" dirty="0" smtClean="0"/>
              <a:t>Key sizes of 128,192, 256</a:t>
            </a:r>
          </a:p>
          <a:p>
            <a:r>
              <a:rPr lang="en-US" dirty="0" smtClean="0"/>
              <a:t>Rounds depend on key size</a:t>
            </a:r>
          </a:p>
          <a:p>
            <a:pPr lvl="1"/>
            <a:r>
              <a:rPr lang="en-US" dirty="0" smtClean="0"/>
              <a:t>9: for 128 keys</a:t>
            </a:r>
          </a:p>
          <a:p>
            <a:pPr lvl="1"/>
            <a:r>
              <a:rPr lang="en-US" dirty="0" smtClean="0"/>
              <a:t>11: for 192 keys</a:t>
            </a:r>
          </a:p>
          <a:p>
            <a:pPr lvl="1"/>
            <a:r>
              <a:rPr lang="en-US" dirty="0" smtClean="0"/>
              <a:t>13: for 256 bit keys</a:t>
            </a:r>
          </a:p>
        </p:txBody>
      </p:sp>
    </p:spTree>
    <p:extLst>
      <p:ext uri="{BB962C8B-B14F-4D97-AF65-F5344CB8AC3E}">
        <p14:creationId xmlns:p14="http://schemas.microsoft.com/office/powerpoint/2010/main" val="40839600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t>RC5 (712)</a:t>
            </a:r>
          </a:p>
        </p:txBody>
      </p:sp>
      <p:sp>
        <p:nvSpPr>
          <p:cNvPr id="56323" name="Rectangle 3"/>
          <p:cNvSpPr>
            <a:spLocks noGrp="1" noChangeArrowheads="1"/>
          </p:cNvSpPr>
          <p:nvPr>
            <p:ph idx="1"/>
          </p:nvPr>
        </p:nvSpPr>
        <p:spPr/>
        <p:txBody>
          <a:bodyPr/>
          <a:lstStyle/>
          <a:p>
            <a:r>
              <a:rPr lang="en-US" smtClean="0"/>
              <a:t>Block cipher</a:t>
            </a:r>
          </a:p>
          <a:p>
            <a:r>
              <a:rPr lang="en-US" smtClean="0"/>
              <a:t>Block size 32, 64, 128</a:t>
            </a:r>
          </a:p>
          <a:p>
            <a:r>
              <a:rPr lang="en-US" smtClean="0"/>
              <a:t>Key Size up to 2048 bits</a:t>
            </a:r>
          </a:p>
          <a:p>
            <a:r>
              <a:rPr lang="en-US" smtClean="0"/>
              <a:t>Rounds up to 255, minimum of 12 recommended</a:t>
            </a:r>
          </a:p>
        </p:txBody>
      </p:sp>
    </p:spTree>
    <p:extLst>
      <p:ext uri="{BB962C8B-B14F-4D97-AF65-F5344CB8AC3E}">
        <p14:creationId xmlns:p14="http://schemas.microsoft.com/office/powerpoint/2010/main" val="217350390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smtClean="0"/>
              <a:t>RC6 (712)</a:t>
            </a:r>
          </a:p>
        </p:txBody>
      </p:sp>
      <p:sp>
        <p:nvSpPr>
          <p:cNvPr id="57347" name="Rectangle 3"/>
          <p:cNvSpPr>
            <a:spLocks noGrp="1" noChangeArrowheads="1"/>
          </p:cNvSpPr>
          <p:nvPr>
            <p:ph idx="1"/>
          </p:nvPr>
        </p:nvSpPr>
        <p:spPr/>
        <p:txBody>
          <a:bodyPr/>
          <a:lstStyle/>
          <a:p>
            <a:r>
              <a:rPr lang="en-US" smtClean="0"/>
              <a:t>Block cipher based on RC5, same attributes as RC5</a:t>
            </a:r>
          </a:p>
          <a:p>
            <a:r>
              <a:rPr lang="en-US" smtClean="0"/>
              <a:t>Developed to be a AES candidate</a:t>
            </a:r>
          </a:p>
          <a:p>
            <a:r>
              <a:rPr lang="en-US" smtClean="0"/>
              <a:t>Faster that RC5</a:t>
            </a:r>
          </a:p>
        </p:txBody>
      </p:sp>
    </p:spTree>
    <p:extLst>
      <p:ext uri="{BB962C8B-B14F-4D97-AF65-F5344CB8AC3E}">
        <p14:creationId xmlns:p14="http://schemas.microsoft.com/office/powerpoint/2010/main" val="119262166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RC4 (712)</a:t>
            </a:r>
          </a:p>
        </p:txBody>
      </p:sp>
      <p:sp>
        <p:nvSpPr>
          <p:cNvPr id="58371" name="Rectangle 3"/>
          <p:cNvSpPr>
            <a:spLocks noGrp="1" noChangeArrowheads="1"/>
          </p:cNvSpPr>
          <p:nvPr>
            <p:ph idx="1"/>
          </p:nvPr>
        </p:nvSpPr>
        <p:spPr/>
        <p:txBody>
          <a:bodyPr/>
          <a:lstStyle/>
          <a:p>
            <a:pPr eaLnBrk="1" hangingPunct="1"/>
            <a:r>
              <a:rPr lang="en-US" smtClean="0"/>
              <a:t>Stream cipher – what was that again?</a:t>
            </a:r>
          </a:p>
          <a:p>
            <a:pPr eaLnBrk="1" hangingPunct="1"/>
            <a:r>
              <a:rPr lang="en-US" smtClean="0"/>
              <a:t>Was proprietary, but released on Internet in 1994, “ARC4” is the “open version of RC4”</a:t>
            </a:r>
          </a:p>
          <a:p>
            <a:pPr eaLnBrk="1" hangingPunct="1"/>
            <a:r>
              <a:rPr lang="en-US" smtClean="0"/>
              <a:t>Key length 8 – 2048 bits</a:t>
            </a:r>
          </a:p>
          <a:p>
            <a:pPr eaLnBrk="1" hangingPunct="1"/>
            <a:r>
              <a:rPr lang="en-US" smtClean="0"/>
              <a:t>Used in SSL and WEP communication</a:t>
            </a:r>
          </a:p>
          <a:p>
            <a:pPr eaLnBrk="1" hangingPunct="1"/>
            <a:endParaRPr lang="en-US" smtClean="0"/>
          </a:p>
        </p:txBody>
      </p:sp>
    </p:spTree>
    <p:extLst>
      <p:ext uri="{BB962C8B-B14F-4D97-AF65-F5344CB8AC3E}">
        <p14:creationId xmlns:p14="http://schemas.microsoft.com/office/powerpoint/2010/main" val="275881070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mtClean="0"/>
              <a:t>Blowfish (712)</a:t>
            </a:r>
          </a:p>
        </p:txBody>
      </p:sp>
      <p:sp>
        <p:nvSpPr>
          <p:cNvPr id="59395" name="Rectangle 3"/>
          <p:cNvSpPr>
            <a:spLocks noGrp="1" noChangeArrowheads="1"/>
          </p:cNvSpPr>
          <p:nvPr>
            <p:ph idx="1"/>
          </p:nvPr>
        </p:nvSpPr>
        <p:spPr/>
        <p:txBody>
          <a:bodyPr>
            <a:normAutofit/>
          </a:bodyPr>
          <a:lstStyle/>
          <a:p>
            <a:r>
              <a:rPr lang="en-US" dirty="0" smtClean="0"/>
              <a:t>Block cipher</a:t>
            </a:r>
          </a:p>
          <a:p>
            <a:r>
              <a:rPr lang="en-US" dirty="0" smtClean="0"/>
              <a:t>64 bit blocks</a:t>
            </a:r>
          </a:p>
          <a:p>
            <a:r>
              <a:rPr lang="en-US" dirty="0" smtClean="0"/>
              <a:t>Key size 1 - 448 bits</a:t>
            </a:r>
          </a:p>
          <a:p>
            <a:r>
              <a:rPr lang="en-US" dirty="0" smtClean="0"/>
              <a:t>16 rounds of substitution and transposition</a:t>
            </a:r>
          </a:p>
          <a:p>
            <a:r>
              <a:rPr lang="en-US" dirty="0" smtClean="0"/>
              <a:t>Created by Bruce </a:t>
            </a:r>
            <a:r>
              <a:rPr lang="en-US" dirty="0" err="1" smtClean="0"/>
              <a:t>Schneier</a:t>
            </a:r>
            <a:r>
              <a:rPr lang="en-US" dirty="0" smtClean="0"/>
              <a:t> for anyone to use freely</a:t>
            </a:r>
          </a:p>
          <a:p>
            <a:pPr lvl="1">
              <a:buNone/>
            </a:pPr>
            <a:r>
              <a:rPr lang="en-US" dirty="0" smtClean="0"/>
              <a:t>"</a:t>
            </a:r>
            <a:r>
              <a:rPr lang="en-US" i="1" dirty="0" smtClean="0"/>
              <a:t>Blowfish is unpatented, and will remain so in all countries. The algorithm is hereby placed in the </a:t>
            </a:r>
            <a:r>
              <a:rPr lang="en-US" i="1" dirty="0" smtClean="0">
                <a:hlinkClick r:id="rId2" tooltip="Public domain"/>
              </a:rPr>
              <a:t>public domain</a:t>
            </a:r>
            <a:r>
              <a:rPr lang="en-US" i="1" dirty="0" smtClean="0"/>
              <a:t>, and can be freely used by anyone."</a:t>
            </a:r>
          </a:p>
        </p:txBody>
      </p:sp>
    </p:spTree>
    <p:extLst>
      <p:ext uri="{BB962C8B-B14F-4D97-AF65-F5344CB8AC3E}">
        <p14:creationId xmlns:p14="http://schemas.microsoft.com/office/powerpoint/2010/main" val="214658066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mtClean="0"/>
              <a:t>IDEA (711)</a:t>
            </a:r>
          </a:p>
        </p:txBody>
      </p:sp>
      <p:sp>
        <p:nvSpPr>
          <p:cNvPr id="60419" name="Rectangle 3"/>
          <p:cNvSpPr>
            <a:spLocks noGrp="1" noChangeArrowheads="1"/>
          </p:cNvSpPr>
          <p:nvPr>
            <p:ph idx="1"/>
          </p:nvPr>
        </p:nvSpPr>
        <p:spPr/>
        <p:txBody>
          <a:bodyPr/>
          <a:lstStyle/>
          <a:p>
            <a:pPr>
              <a:buNone/>
            </a:pPr>
            <a:r>
              <a:rPr lang="en-US" dirty="0" smtClean="0"/>
              <a:t>International Data Encryption Algorithm</a:t>
            </a:r>
          </a:p>
          <a:p>
            <a:r>
              <a:rPr lang="en-US" dirty="0" smtClean="0"/>
              <a:t>Proposed AES candidate</a:t>
            </a:r>
          </a:p>
          <a:p>
            <a:r>
              <a:rPr lang="en-US" dirty="0" smtClean="0"/>
              <a:t>Block cipher</a:t>
            </a:r>
          </a:p>
          <a:p>
            <a:r>
              <a:rPr lang="en-US" dirty="0" smtClean="0"/>
              <a:t>64 bit blocks</a:t>
            </a:r>
          </a:p>
          <a:p>
            <a:r>
              <a:rPr lang="en-US" dirty="0" smtClean="0"/>
              <a:t>128 bit keys</a:t>
            </a:r>
          </a:p>
          <a:p>
            <a:r>
              <a:rPr lang="en-US" dirty="0" smtClean="0"/>
              <a:t>Used in PGP</a:t>
            </a:r>
          </a:p>
        </p:txBody>
      </p:sp>
    </p:spTree>
    <p:extLst>
      <p:ext uri="{BB962C8B-B14F-4D97-AF65-F5344CB8AC3E}">
        <p14:creationId xmlns:p14="http://schemas.microsoft.com/office/powerpoint/2010/main" val="42514483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a:t>
            </a:fld>
            <a:endParaRPr lang="en-US" dirty="0"/>
          </a:p>
        </p:txBody>
      </p:sp>
      <p:sp>
        <p:nvSpPr>
          <p:cNvPr id="3" name="Title 2"/>
          <p:cNvSpPr>
            <a:spLocks noGrp="1"/>
          </p:cNvSpPr>
          <p:nvPr>
            <p:ph type="title"/>
          </p:nvPr>
        </p:nvSpPr>
        <p:spPr/>
        <p:txBody>
          <a:bodyPr/>
          <a:lstStyle/>
          <a:p>
            <a:r>
              <a:rPr lang="en-US" dirty="0"/>
              <a:t>Intrusion Kill Chain</a:t>
            </a:r>
          </a:p>
        </p:txBody>
      </p:sp>
      <p:sp>
        <p:nvSpPr>
          <p:cNvPr id="4" name="Content Placeholder 3"/>
          <p:cNvSpPr>
            <a:spLocks noGrp="1"/>
          </p:cNvSpPr>
          <p:nvPr>
            <p:ph idx="1"/>
          </p:nvPr>
        </p:nvSpPr>
        <p:spPr/>
        <p:txBody>
          <a:bodyPr>
            <a:normAutofit fontScale="62500" lnSpcReduction="20000"/>
          </a:bodyPr>
          <a:lstStyle/>
          <a:p>
            <a:r>
              <a:rPr lang="en-US" dirty="0"/>
              <a:t>A kill chain is a systematic process to target and engage an adversary to create desired effects. U.S. military targeting doctrine defines the steps of this process as find, fix, track, target, engage, assess. </a:t>
            </a:r>
            <a:endParaRPr lang="en-US" dirty="0" smtClean="0"/>
          </a:p>
          <a:p>
            <a:pPr lvl="1"/>
            <a:r>
              <a:rPr lang="en-US" dirty="0" smtClean="0"/>
              <a:t>Find </a:t>
            </a:r>
            <a:r>
              <a:rPr lang="en-US" dirty="0"/>
              <a:t>advisory target suitable for engagement, </a:t>
            </a:r>
            <a:r>
              <a:rPr lang="en-US" dirty="0" smtClean="0"/>
              <a:t>fix </a:t>
            </a:r>
            <a:r>
              <a:rPr lang="en-US" dirty="0"/>
              <a:t>their location, track and observe, target with suitable weapon or asset to create the desired effects, engage advisory, assess effects. </a:t>
            </a:r>
            <a:endParaRPr lang="en-US" dirty="0" smtClean="0"/>
          </a:p>
          <a:p>
            <a:pPr lvl="1"/>
            <a:r>
              <a:rPr lang="en-US" dirty="0" smtClean="0"/>
              <a:t>This </a:t>
            </a:r>
            <a:r>
              <a:rPr lang="en-US" dirty="0"/>
              <a:t>is an integrated, </a:t>
            </a:r>
            <a:r>
              <a:rPr lang="en-US" dirty="0" smtClean="0"/>
              <a:t>end-to-end process </a:t>
            </a:r>
            <a:r>
              <a:rPr lang="en-US" dirty="0"/>
              <a:t>described as a "chain" because any single deficiency will disrupt the entire process.</a:t>
            </a:r>
          </a:p>
          <a:p>
            <a:endParaRPr lang="en-US" dirty="0"/>
          </a:p>
          <a:p>
            <a:r>
              <a:rPr lang="en-US" dirty="0"/>
              <a:t>Expanding on this concept, Lockheed Martin presents a new kill chain model specifically for intrusions. </a:t>
            </a:r>
            <a:endParaRPr lang="en-US" dirty="0" smtClean="0"/>
          </a:p>
          <a:p>
            <a:r>
              <a:rPr lang="en-US" dirty="0" smtClean="0"/>
              <a:t>The </a:t>
            </a:r>
            <a:r>
              <a:rPr lang="en-US" dirty="0"/>
              <a:t>essence of an intrusion is that the aggressor must develop a payload to breach a trusted boundary, establish a presence inside a trusted environment, and from that presence, take actions towards their objectives. </a:t>
            </a:r>
            <a:endParaRPr lang="en-US" dirty="0" smtClean="0"/>
          </a:p>
          <a:p>
            <a:r>
              <a:rPr lang="en-US" dirty="0" smtClean="0"/>
              <a:t>Objectives </a:t>
            </a:r>
            <a:r>
              <a:rPr lang="en-US" dirty="0"/>
              <a:t>may include moving laterally inside the environment, or violating the confidentiality, integrity, or availability of a system inside the environment. </a:t>
            </a:r>
            <a:endParaRPr lang="en-US" dirty="0" smtClean="0"/>
          </a:p>
          <a:p>
            <a:r>
              <a:rPr lang="en-US" dirty="0" smtClean="0"/>
              <a:t>The </a:t>
            </a:r>
            <a:r>
              <a:rPr lang="en-US" dirty="0"/>
              <a:t>intrusion kill chain is defined as reconnaissance, </a:t>
            </a:r>
            <a:r>
              <a:rPr lang="en-US" dirty="0" err="1"/>
              <a:t>weaponization</a:t>
            </a:r>
            <a:r>
              <a:rPr lang="en-US" dirty="0"/>
              <a:t>, delivery, exploitation, installation, command and control (C2), and actions on objectives.</a:t>
            </a:r>
          </a:p>
        </p:txBody>
      </p:sp>
    </p:spTree>
    <p:extLst>
      <p:ext uri="{BB962C8B-B14F-4D97-AF65-F5344CB8AC3E}">
        <p14:creationId xmlns:p14="http://schemas.microsoft.com/office/powerpoint/2010/main" val="185180533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smtClean="0"/>
              <a:t>Symmetric Review</a:t>
            </a:r>
          </a:p>
        </p:txBody>
      </p:sp>
      <p:sp>
        <p:nvSpPr>
          <p:cNvPr id="60419" name="Rectangle 3"/>
          <p:cNvSpPr>
            <a:spLocks noGrp="1" noChangeArrowheads="1"/>
          </p:cNvSpPr>
          <p:nvPr>
            <p:ph idx="1"/>
          </p:nvPr>
        </p:nvSpPr>
        <p:spPr/>
        <p:txBody>
          <a:bodyPr/>
          <a:lstStyle/>
          <a:p>
            <a:pPr>
              <a:buNone/>
            </a:pPr>
            <a:endParaRPr lang="en-US" dirty="0" smtClean="0"/>
          </a:p>
        </p:txBody>
      </p:sp>
    </p:spTree>
    <p:extLst>
      <p:ext uri="{BB962C8B-B14F-4D97-AF65-F5344CB8AC3E}">
        <p14:creationId xmlns:p14="http://schemas.microsoft.com/office/powerpoint/2010/main" val="132808368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smtClean="0"/>
              <a:t>Symmetric Pros </a:t>
            </a:r>
          </a:p>
        </p:txBody>
      </p:sp>
      <p:sp>
        <p:nvSpPr>
          <p:cNvPr id="62467" name="Rectangle 3"/>
          <p:cNvSpPr>
            <a:spLocks noGrp="1" noChangeArrowheads="1"/>
          </p:cNvSpPr>
          <p:nvPr>
            <p:ph idx="1"/>
          </p:nvPr>
        </p:nvSpPr>
        <p:spPr/>
        <p:txBody>
          <a:bodyPr/>
          <a:lstStyle/>
          <a:p>
            <a:pPr lvl="1"/>
            <a:r>
              <a:rPr lang="en-US" dirty="0" smtClean="0"/>
              <a:t>Encryption is fast</a:t>
            </a:r>
          </a:p>
          <a:p>
            <a:pPr lvl="1"/>
            <a:endParaRPr lang="en-US" dirty="0" smtClean="0"/>
          </a:p>
        </p:txBody>
      </p:sp>
    </p:spTree>
    <p:extLst>
      <p:ext uri="{BB962C8B-B14F-4D97-AF65-F5344CB8AC3E}">
        <p14:creationId xmlns:p14="http://schemas.microsoft.com/office/powerpoint/2010/main" val="238305866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t>Symmetric Cons (688)</a:t>
            </a:r>
          </a:p>
        </p:txBody>
      </p:sp>
      <p:sp>
        <p:nvSpPr>
          <p:cNvPr id="62467" name="Rectangle 3"/>
          <p:cNvSpPr>
            <a:spLocks noGrp="1" noChangeArrowheads="1"/>
          </p:cNvSpPr>
          <p:nvPr>
            <p:ph idx="1"/>
          </p:nvPr>
        </p:nvSpPr>
        <p:spPr/>
        <p:txBody>
          <a:bodyPr/>
          <a:lstStyle/>
          <a:p>
            <a:r>
              <a:rPr lang="en-US" dirty="0" smtClean="0"/>
              <a:t>Keys must be security distributed</a:t>
            </a:r>
          </a:p>
          <a:p>
            <a:pPr lvl="1"/>
            <a:r>
              <a:rPr lang="en-US" dirty="0" smtClean="0"/>
              <a:t>How do you get a key securely across an insecure channel?</a:t>
            </a:r>
          </a:p>
          <a:p>
            <a:r>
              <a:rPr lang="en-US" dirty="0" smtClean="0"/>
              <a:t>Key management becomes difficult as the number of nodes increases. </a:t>
            </a:r>
          </a:p>
          <a:p>
            <a:r>
              <a:rPr lang="en-US" dirty="0" smtClean="0"/>
              <a:t>Does Not provide Authenticity or Non-repudiation</a:t>
            </a:r>
          </a:p>
          <a:p>
            <a:pPr lvl="1"/>
            <a:endParaRPr lang="en-US" dirty="0" smtClean="0"/>
          </a:p>
          <a:p>
            <a:pPr lvl="1"/>
            <a:endParaRPr lang="en-US" dirty="0" smtClean="0"/>
          </a:p>
        </p:txBody>
      </p:sp>
    </p:spTree>
    <p:extLst>
      <p:ext uri="{BB962C8B-B14F-4D97-AF65-F5344CB8AC3E}">
        <p14:creationId xmlns:p14="http://schemas.microsoft.com/office/powerpoint/2010/main" val="185156842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t>Symmetric (688)</a:t>
            </a:r>
          </a:p>
        </p:txBody>
      </p:sp>
      <p:sp>
        <p:nvSpPr>
          <p:cNvPr id="61443" name="Rectangle 3"/>
          <p:cNvSpPr>
            <a:spLocks noGrp="1" noChangeArrowheads="1"/>
          </p:cNvSpPr>
          <p:nvPr>
            <p:ph idx="1"/>
          </p:nvPr>
        </p:nvSpPr>
        <p:spPr/>
        <p:txBody>
          <a:bodyPr/>
          <a:lstStyle/>
          <a:p>
            <a:pPr>
              <a:buNone/>
            </a:pPr>
            <a:r>
              <a:rPr lang="en-US" dirty="0" smtClean="0"/>
              <a:t>For the exam:</a:t>
            </a:r>
          </a:p>
          <a:p>
            <a:r>
              <a:rPr lang="en-US" dirty="0" smtClean="0"/>
              <a:t>Understand the concept</a:t>
            </a:r>
          </a:p>
          <a:p>
            <a:r>
              <a:rPr lang="en-US" dirty="0" smtClean="0"/>
              <a:t>Understand it’s strengths</a:t>
            </a:r>
          </a:p>
          <a:p>
            <a:r>
              <a:rPr lang="en-US" dirty="0" smtClean="0"/>
              <a:t>Understand it’s weaknesses</a:t>
            </a:r>
          </a:p>
          <a:p>
            <a:r>
              <a:rPr lang="en-US" dirty="0" smtClean="0"/>
              <a:t>Understand the different algorithm properties highlighted on the slides.</a:t>
            </a:r>
          </a:p>
          <a:p>
            <a:endParaRPr lang="en-US" dirty="0" smtClean="0"/>
          </a:p>
        </p:txBody>
      </p:sp>
    </p:spTree>
    <p:extLst>
      <p:ext uri="{BB962C8B-B14F-4D97-AF65-F5344CB8AC3E}">
        <p14:creationId xmlns:p14="http://schemas.microsoft.com/office/powerpoint/2010/main" val="70520047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5"/>
          <p:cNvSpPr>
            <a:spLocks noGrp="1"/>
          </p:cNvSpPr>
          <p:nvPr>
            <p:ph type="ctrTitle"/>
          </p:nvPr>
        </p:nvSpPr>
        <p:spPr/>
        <p:txBody>
          <a:bodyPr/>
          <a:lstStyle/>
          <a:p>
            <a:r>
              <a:rPr lang="en-US" smtClean="0"/>
              <a:t>Asymmetric Encryption</a:t>
            </a:r>
          </a:p>
        </p:txBody>
      </p:sp>
    </p:spTree>
    <p:extLst>
      <p:ext uri="{BB962C8B-B14F-4D97-AF65-F5344CB8AC3E}">
        <p14:creationId xmlns:p14="http://schemas.microsoft.com/office/powerpoint/2010/main" val="218227440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Asymmetric Encryption (688)</a:t>
            </a:r>
          </a:p>
        </p:txBody>
      </p:sp>
      <p:sp>
        <p:nvSpPr>
          <p:cNvPr id="64515" name="Rectangle 3"/>
          <p:cNvSpPr>
            <a:spLocks noGrp="1" noChangeArrowheads="1"/>
          </p:cNvSpPr>
          <p:nvPr>
            <p:ph idx="1"/>
          </p:nvPr>
        </p:nvSpPr>
        <p:spPr>
          <a:xfrm>
            <a:off x="381000" y="1600200"/>
            <a:ext cx="8305800" cy="990600"/>
          </a:xfrm>
        </p:spPr>
        <p:txBody>
          <a:bodyPr>
            <a:normAutofit/>
          </a:bodyPr>
          <a:lstStyle/>
          <a:p>
            <a:pPr eaLnBrk="1" hangingPunct="1">
              <a:lnSpc>
                <a:spcPct val="90000"/>
              </a:lnSpc>
              <a:buFontTx/>
              <a:buNone/>
            </a:pPr>
            <a:r>
              <a:rPr lang="en-US" smtClean="0"/>
              <a:t>Use 2 keys, public key to encrypt a message, private key can decrypt</a:t>
            </a:r>
          </a:p>
          <a:p>
            <a:pPr eaLnBrk="1" hangingPunct="1">
              <a:lnSpc>
                <a:spcPct val="90000"/>
              </a:lnSpc>
              <a:buFontTx/>
              <a:buNone/>
            </a:pPr>
            <a:endParaRPr lang="en-US" smtClean="0"/>
          </a:p>
          <a:p>
            <a:pPr eaLnBrk="1" hangingPunct="1">
              <a:lnSpc>
                <a:spcPct val="90000"/>
              </a:lnSpc>
              <a:buFontTx/>
              <a:buNone/>
            </a:pPr>
            <a:endParaRPr lang="en-US" smtClean="0"/>
          </a:p>
        </p:txBody>
      </p:sp>
      <p:pic>
        <p:nvPicPr>
          <p:cNvPr id="61444" name="Picture 4" descr="public-key-encryption"/>
          <p:cNvPicPr>
            <a:picLocks noChangeAspect="1" noChangeArrowheads="1"/>
          </p:cNvPicPr>
          <p:nvPr/>
        </p:nvPicPr>
        <p:blipFill>
          <a:blip r:embed="rId2" cstate="print"/>
          <a:srcRect r="78847"/>
          <a:stretch>
            <a:fillRect/>
          </a:stretch>
        </p:blipFill>
        <p:spPr bwMode="auto">
          <a:xfrm>
            <a:off x="533400" y="2667000"/>
            <a:ext cx="1676400" cy="3968750"/>
          </a:xfrm>
          <a:prstGeom prst="rect">
            <a:avLst/>
          </a:prstGeom>
          <a:noFill/>
          <a:ln w="9525">
            <a:noFill/>
            <a:miter lim="800000"/>
            <a:headEnd/>
            <a:tailEnd/>
          </a:ln>
        </p:spPr>
      </p:pic>
      <p:pic>
        <p:nvPicPr>
          <p:cNvPr id="61446" name="Picture 4" descr="public-key-encryption"/>
          <p:cNvPicPr>
            <a:picLocks noChangeAspect="1" noChangeArrowheads="1"/>
          </p:cNvPicPr>
          <p:nvPr/>
        </p:nvPicPr>
        <p:blipFill>
          <a:blip r:embed="rId2" cstate="print"/>
          <a:srcRect r="57692"/>
          <a:stretch>
            <a:fillRect/>
          </a:stretch>
        </p:blipFill>
        <p:spPr bwMode="auto">
          <a:xfrm>
            <a:off x="533400" y="2667000"/>
            <a:ext cx="3352800" cy="3968750"/>
          </a:xfrm>
          <a:prstGeom prst="rect">
            <a:avLst/>
          </a:prstGeom>
          <a:noFill/>
          <a:ln w="9525">
            <a:noFill/>
            <a:miter lim="800000"/>
            <a:headEnd/>
            <a:tailEnd/>
          </a:ln>
        </p:spPr>
      </p:pic>
      <p:pic>
        <p:nvPicPr>
          <p:cNvPr id="61447" name="Picture 4" descr="public-key-encryption"/>
          <p:cNvPicPr>
            <a:picLocks noChangeAspect="1" noChangeArrowheads="1"/>
          </p:cNvPicPr>
          <p:nvPr/>
        </p:nvPicPr>
        <p:blipFill>
          <a:blip r:embed="rId2" cstate="print"/>
          <a:srcRect r="41347"/>
          <a:stretch>
            <a:fillRect/>
          </a:stretch>
        </p:blipFill>
        <p:spPr bwMode="auto">
          <a:xfrm>
            <a:off x="533400" y="2667000"/>
            <a:ext cx="4648200" cy="3968750"/>
          </a:xfrm>
          <a:prstGeom prst="rect">
            <a:avLst/>
          </a:prstGeom>
          <a:noFill/>
          <a:ln w="9525">
            <a:noFill/>
            <a:miter lim="800000"/>
            <a:headEnd/>
            <a:tailEnd/>
          </a:ln>
        </p:spPr>
      </p:pic>
      <p:pic>
        <p:nvPicPr>
          <p:cNvPr id="61448" name="Picture 4" descr="public-key-encryption"/>
          <p:cNvPicPr>
            <a:picLocks noChangeAspect="1" noChangeArrowheads="1"/>
          </p:cNvPicPr>
          <p:nvPr/>
        </p:nvPicPr>
        <p:blipFill>
          <a:blip r:embed="rId2" cstate="print"/>
          <a:srcRect r="23077"/>
          <a:stretch>
            <a:fillRect/>
          </a:stretch>
        </p:blipFill>
        <p:spPr bwMode="auto">
          <a:xfrm>
            <a:off x="533400" y="2667000"/>
            <a:ext cx="6096000" cy="3968750"/>
          </a:xfrm>
          <a:prstGeom prst="rect">
            <a:avLst/>
          </a:prstGeom>
          <a:noFill/>
          <a:ln w="9525">
            <a:noFill/>
            <a:miter lim="800000"/>
            <a:headEnd/>
            <a:tailEnd/>
          </a:ln>
        </p:spPr>
      </p:pic>
      <p:pic>
        <p:nvPicPr>
          <p:cNvPr id="61449" name="Picture 4" descr="public-key-encryption"/>
          <p:cNvPicPr>
            <a:picLocks noChangeAspect="1" noChangeArrowheads="1"/>
          </p:cNvPicPr>
          <p:nvPr/>
        </p:nvPicPr>
        <p:blipFill>
          <a:blip r:embed="rId2" cstate="print"/>
          <a:srcRect/>
          <a:stretch>
            <a:fillRect/>
          </a:stretch>
        </p:blipFill>
        <p:spPr bwMode="auto">
          <a:xfrm>
            <a:off x="533400" y="2667000"/>
            <a:ext cx="7924800" cy="3968750"/>
          </a:xfrm>
          <a:prstGeom prst="rect">
            <a:avLst/>
          </a:prstGeom>
          <a:noFill/>
          <a:ln w="9525">
            <a:noFill/>
            <a:miter lim="800000"/>
            <a:headEnd/>
            <a:tailEnd/>
          </a:ln>
        </p:spPr>
      </p:pic>
      <p:sp>
        <p:nvSpPr>
          <p:cNvPr id="9" name="TextBox 8"/>
          <p:cNvSpPr txBox="1"/>
          <p:nvPr/>
        </p:nvSpPr>
        <p:spPr>
          <a:xfrm>
            <a:off x="4114800" y="3124200"/>
            <a:ext cx="914400" cy="830997"/>
          </a:xfrm>
          <a:prstGeom prst="rect">
            <a:avLst/>
          </a:prstGeom>
          <a:noFill/>
        </p:spPr>
        <p:txBody>
          <a:bodyPr wrap="square" rtlCol="0">
            <a:spAutoFit/>
          </a:bodyPr>
          <a:lstStyle/>
          <a:p>
            <a:r>
              <a:rPr lang="en-US" sz="4800" dirty="0" smtClean="0"/>
              <a:t>!=</a:t>
            </a:r>
            <a:endParaRPr lang="en-US" sz="4800" dirty="0"/>
          </a:p>
        </p:txBody>
      </p:sp>
    </p:spTree>
    <p:extLst>
      <p:ext uri="{BB962C8B-B14F-4D97-AF65-F5344CB8AC3E}">
        <p14:creationId xmlns:p14="http://schemas.microsoft.com/office/powerpoint/2010/main" val="418933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t>Asymmetric Encryption (688)</a:t>
            </a:r>
          </a:p>
        </p:txBody>
      </p:sp>
      <p:sp>
        <p:nvSpPr>
          <p:cNvPr id="65539" name="Rectangle 3"/>
          <p:cNvSpPr>
            <a:spLocks noGrp="1" noChangeArrowheads="1"/>
          </p:cNvSpPr>
          <p:nvPr>
            <p:ph idx="1"/>
          </p:nvPr>
        </p:nvSpPr>
        <p:spPr/>
        <p:txBody>
          <a:bodyPr/>
          <a:lstStyle/>
          <a:p>
            <a:r>
              <a:rPr lang="en-US" dirty="0" smtClean="0"/>
              <a:t>Also called </a:t>
            </a:r>
            <a:r>
              <a:rPr lang="en-US" b="1" dirty="0" smtClean="0"/>
              <a:t>public key encryption</a:t>
            </a:r>
            <a:endParaRPr lang="en-US" dirty="0" smtClean="0"/>
          </a:p>
          <a:p>
            <a:r>
              <a:rPr lang="en-US" dirty="0" smtClean="0"/>
              <a:t>Requires 2 related keys</a:t>
            </a:r>
          </a:p>
          <a:p>
            <a:pPr lvl="1"/>
            <a:r>
              <a:rPr lang="en-US" dirty="0" smtClean="0"/>
              <a:t>Public key – given to anyone</a:t>
            </a:r>
          </a:p>
          <a:p>
            <a:pPr lvl="1"/>
            <a:r>
              <a:rPr lang="en-US" dirty="0" smtClean="0"/>
              <a:t>Private key – kept secret</a:t>
            </a:r>
          </a:p>
          <a:p>
            <a:r>
              <a:rPr lang="en-US" dirty="0" smtClean="0"/>
              <a:t>Public key is used to encrypt message</a:t>
            </a:r>
          </a:p>
          <a:p>
            <a:r>
              <a:rPr lang="en-US" dirty="0" smtClean="0"/>
              <a:t>Private key is used to decrypt message</a:t>
            </a:r>
          </a:p>
          <a:p>
            <a:r>
              <a:rPr lang="en-US" dirty="0" smtClean="0"/>
              <a:t>Private key is used to sign messages</a:t>
            </a:r>
          </a:p>
          <a:p>
            <a:r>
              <a:rPr lang="en-US" dirty="0" smtClean="0"/>
              <a:t>Public key is used to validate signed messages</a:t>
            </a:r>
          </a:p>
        </p:txBody>
      </p:sp>
    </p:spTree>
    <p:extLst>
      <p:ext uri="{BB962C8B-B14F-4D97-AF65-F5344CB8AC3E}">
        <p14:creationId xmlns:p14="http://schemas.microsoft.com/office/powerpoint/2010/main" val="276073561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smtClean="0"/>
              <a:t>Asymmetric Properties</a:t>
            </a:r>
          </a:p>
        </p:txBody>
      </p:sp>
      <p:sp>
        <p:nvSpPr>
          <p:cNvPr id="66563" name="Rectangle 3"/>
          <p:cNvSpPr>
            <a:spLocks noGrp="1" noChangeArrowheads="1"/>
          </p:cNvSpPr>
          <p:nvPr>
            <p:ph idx="1"/>
          </p:nvPr>
        </p:nvSpPr>
        <p:spPr/>
        <p:txBody>
          <a:bodyPr/>
          <a:lstStyle/>
          <a:p>
            <a:r>
              <a:rPr lang="en-US" dirty="0" smtClean="0"/>
              <a:t>Key exchange is simple!</a:t>
            </a:r>
          </a:p>
          <a:p>
            <a:r>
              <a:rPr lang="en-US" dirty="0" smtClean="0"/>
              <a:t>Asymmetric encryption is SLOW</a:t>
            </a:r>
          </a:p>
          <a:p>
            <a:r>
              <a:rPr lang="en-US" dirty="0" smtClean="0"/>
              <a:t>Asymmetric is not used for bulk encryption</a:t>
            </a:r>
          </a:p>
          <a:p>
            <a:r>
              <a:rPr lang="en-US" dirty="0" smtClean="0"/>
              <a:t>Asymmetric Encryption uses “trapdoor” functions to make hard work easier. (just memorize this)</a:t>
            </a:r>
          </a:p>
          <a:p>
            <a:r>
              <a:rPr lang="en-US" dirty="0" smtClean="0"/>
              <a:t>Can be used to “digitally sign” a message</a:t>
            </a:r>
          </a:p>
          <a:p>
            <a:pPr lvl="1"/>
            <a:r>
              <a:rPr lang="en-US" dirty="0" smtClean="0"/>
              <a:t>Provides integrity</a:t>
            </a:r>
          </a:p>
          <a:p>
            <a:pPr lvl="1"/>
            <a:r>
              <a:rPr lang="en-US" dirty="0" smtClean="0"/>
              <a:t>Provides non-repudiation</a:t>
            </a:r>
          </a:p>
          <a:p>
            <a:pPr>
              <a:buNone/>
            </a:pPr>
            <a:endParaRPr lang="en-US" dirty="0" smtClean="0"/>
          </a:p>
          <a:p>
            <a:endParaRPr lang="en-US" dirty="0" smtClean="0"/>
          </a:p>
        </p:txBody>
      </p:sp>
    </p:spTree>
    <p:extLst>
      <p:ext uri="{BB962C8B-B14F-4D97-AF65-F5344CB8AC3E}">
        <p14:creationId xmlns:p14="http://schemas.microsoft.com/office/powerpoint/2010/main" val="427188241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mtClean="0"/>
              <a:t>Diffie-Hellman (713)</a:t>
            </a:r>
          </a:p>
        </p:txBody>
      </p:sp>
      <p:sp>
        <p:nvSpPr>
          <p:cNvPr id="67587" name="Rectangle 3"/>
          <p:cNvSpPr>
            <a:spLocks noGrp="1" noChangeArrowheads="1"/>
          </p:cNvSpPr>
          <p:nvPr>
            <p:ph idx="1"/>
          </p:nvPr>
        </p:nvSpPr>
        <p:spPr/>
        <p:txBody>
          <a:bodyPr/>
          <a:lstStyle/>
          <a:p>
            <a:pPr>
              <a:buNone/>
            </a:pPr>
            <a:r>
              <a:rPr lang="en-US" dirty="0" smtClean="0"/>
              <a:t>The original Asymmetric algorithm</a:t>
            </a:r>
          </a:p>
          <a:p>
            <a:pPr lvl="1"/>
            <a:r>
              <a:rPr lang="en-US" sz="2600" dirty="0" smtClean="0"/>
              <a:t>Developed to address shortfalls of key distribution in symmetric key distribution.*</a:t>
            </a:r>
          </a:p>
          <a:p>
            <a:pPr lvl="1"/>
            <a:r>
              <a:rPr lang="en-US" sz="2600" dirty="0" smtClean="0"/>
              <a:t>Enables two people to receive a symmetric key securely without a previous relationship*</a:t>
            </a:r>
          </a:p>
          <a:p>
            <a:pPr lvl="1"/>
            <a:r>
              <a:rPr lang="en-US" sz="2600" dirty="0" smtClean="0"/>
              <a:t>Generates session keys for secure SYMETRIC encryption communications*</a:t>
            </a:r>
          </a:p>
          <a:p>
            <a:pPr lvl="1"/>
            <a:r>
              <a:rPr lang="en-US" sz="2600" dirty="0" smtClean="0"/>
              <a:t>Algorithm is based on “difficulty of calculating discrete logarithms in a finite field”*</a:t>
            </a:r>
          </a:p>
          <a:p>
            <a:pPr lvl="1"/>
            <a:r>
              <a:rPr lang="en-US" sz="2600" dirty="0" smtClean="0"/>
              <a:t>Vulnerable to “man in the middle” attacks* </a:t>
            </a:r>
          </a:p>
          <a:p>
            <a:endParaRPr lang="en-US" dirty="0" smtClean="0"/>
          </a:p>
        </p:txBody>
      </p:sp>
    </p:spTree>
    <p:extLst>
      <p:ext uri="{BB962C8B-B14F-4D97-AF65-F5344CB8AC3E}">
        <p14:creationId xmlns:p14="http://schemas.microsoft.com/office/powerpoint/2010/main" val="326019797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Asymmetric Encryption for Key Exchange</a:t>
            </a:r>
            <a:endParaRPr lang="en-US" dirty="0"/>
          </a:p>
        </p:txBody>
      </p:sp>
      <p:pic>
        <p:nvPicPr>
          <p:cNvPr id="4" name="Picture 5" descr="man-in-middle1"/>
          <p:cNvPicPr>
            <a:picLocks noGrp="1" noChangeAspect="1" noChangeArrowheads="1"/>
          </p:cNvPicPr>
          <p:nvPr>
            <p:ph idx="1"/>
          </p:nvPr>
        </p:nvPicPr>
        <p:blipFill>
          <a:blip r:embed="rId2" cstate="print"/>
          <a:srcRect/>
          <a:stretch>
            <a:fillRect/>
          </a:stretch>
        </p:blipFill>
        <p:spPr bwMode="auto">
          <a:xfrm>
            <a:off x="1784811" y="1896176"/>
            <a:ext cx="5574378" cy="4383272"/>
          </a:xfrm>
          <a:prstGeom prst="rect">
            <a:avLst/>
          </a:prstGeom>
          <a:noFill/>
          <a:ln w="9525">
            <a:noFill/>
            <a:miter lim="800000"/>
            <a:headEnd/>
            <a:tailEnd/>
          </a:ln>
        </p:spPr>
      </p:pic>
    </p:spTree>
    <p:extLst>
      <p:ext uri="{BB962C8B-B14F-4D97-AF65-F5344CB8AC3E}">
        <p14:creationId xmlns:p14="http://schemas.microsoft.com/office/powerpoint/2010/main" val="2521521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a:t>
            </a:fld>
            <a:endParaRPr lang="en-US" dirty="0"/>
          </a:p>
        </p:txBody>
      </p:sp>
      <p:sp>
        <p:nvSpPr>
          <p:cNvPr id="4" name="Title 3"/>
          <p:cNvSpPr>
            <a:spLocks noGrp="1"/>
          </p:cNvSpPr>
          <p:nvPr>
            <p:ph type="title"/>
          </p:nvPr>
        </p:nvSpPr>
        <p:spPr/>
        <p:txBody>
          <a:bodyPr/>
          <a:lstStyle/>
          <a:p>
            <a:r>
              <a:rPr lang="en-US" dirty="0"/>
              <a:t>Intrusion Kill Chain</a:t>
            </a:r>
          </a:p>
        </p:txBody>
      </p:sp>
      <p:sp>
        <p:nvSpPr>
          <p:cNvPr id="5" name="Content Placeholder 4"/>
          <p:cNvSpPr>
            <a:spLocks noGrp="1"/>
          </p:cNvSpPr>
          <p:nvPr>
            <p:ph idx="1"/>
          </p:nvPr>
        </p:nvSpPr>
        <p:spPr/>
        <p:txBody>
          <a:bodyPr>
            <a:normAutofit fontScale="70000" lnSpcReduction="20000"/>
          </a:bodyPr>
          <a:lstStyle/>
          <a:p>
            <a:pPr marL="0" indent="0">
              <a:buNone/>
            </a:pPr>
            <a:r>
              <a:rPr lang="en-US" dirty="0"/>
              <a:t>1. </a:t>
            </a:r>
            <a:r>
              <a:rPr lang="en-US" b="1" dirty="0"/>
              <a:t>Reconnaissance</a:t>
            </a:r>
            <a:r>
              <a:rPr lang="en-US" dirty="0"/>
              <a:t> - Research, identification and selection of targets, often represented as </a:t>
            </a:r>
            <a:r>
              <a:rPr lang="en-US" dirty="0" smtClean="0"/>
              <a:t>crawling Internet </a:t>
            </a:r>
            <a:r>
              <a:rPr lang="en-US" dirty="0"/>
              <a:t>websites such as conference proceedings and mailing lists for email addresses, </a:t>
            </a:r>
            <a:r>
              <a:rPr lang="en-US" dirty="0" smtClean="0"/>
              <a:t>social relationships</a:t>
            </a:r>
            <a:r>
              <a:rPr lang="en-US" dirty="0"/>
              <a:t>, or information on specific technologies.</a:t>
            </a:r>
          </a:p>
          <a:p>
            <a:pPr marL="0" indent="0">
              <a:buNone/>
            </a:pPr>
            <a:r>
              <a:rPr lang="en-US" dirty="0"/>
              <a:t>2. </a:t>
            </a:r>
            <a:r>
              <a:rPr lang="en-US" b="1" dirty="0"/>
              <a:t>Weaponization</a:t>
            </a:r>
            <a:r>
              <a:rPr lang="en-US" dirty="0"/>
              <a:t> - Coupling a remote access </a:t>
            </a:r>
            <a:r>
              <a:rPr lang="en-US" dirty="0" smtClean="0"/>
              <a:t>Trojan </a:t>
            </a:r>
            <a:r>
              <a:rPr lang="en-US" dirty="0"/>
              <a:t>with an exploit into a deliverable payload</a:t>
            </a:r>
            <a:r>
              <a:rPr lang="en-US" dirty="0" smtClean="0"/>
              <a:t>, typically </a:t>
            </a:r>
            <a:r>
              <a:rPr lang="en-US" dirty="0"/>
              <a:t>by means of an automated tool </a:t>
            </a:r>
            <a:r>
              <a:rPr lang="en-US" dirty="0" smtClean="0"/>
              <a:t>(weaponizer</a:t>
            </a:r>
            <a:r>
              <a:rPr lang="en-US" dirty="0"/>
              <a:t>). Increasingly, client application data files </a:t>
            </a:r>
            <a:r>
              <a:rPr lang="en-US" dirty="0" smtClean="0"/>
              <a:t>such as </a:t>
            </a:r>
            <a:r>
              <a:rPr lang="en-US" dirty="0"/>
              <a:t>Adobe Portable Document Format (PDF) or Microsoft office documents serve as the </a:t>
            </a:r>
            <a:r>
              <a:rPr lang="en-US" dirty="0" smtClean="0"/>
              <a:t>weaponized deliverable</a:t>
            </a:r>
            <a:r>
              <a:rPr lang="en-US" dirty="0"/>
              <a:t>.</a:t>
            </a:r>
          </a:p>
          <a:p>
            <a:pPr marL="0" indent="0">
              <a:buNone/>
            </a:pPr>
            <a:r>
              <a:rPr lang="en-US" dirty="0"/>
              <a:t>3. </a:t>
            </a:r>
            <a:r>
              <a:rPr lang="en-US" b="1" dirty="0"/>
              <a:t>Delivery</a:t>
            </a:r>
            <a:r>
              <a:rPr lang="en-US" dirty="0"/>
              <a:t> - Transmission of the weapon to the targeted environment. The three most </a:t>
            </a:r>
            <a:r>
              <a:rPr lang="en-US" dirty="0" smtClean="0"/>
              <a:t>prevalent delivery </a:t>
            </a:r>
            <a:r>
              <a:rPr lang="en-US" dirty="0"/>
              <a:t>vectors for weaponized payloads by APT actors, as observed by the Lockheed </a:t>
            </a:r>
            <a:r>
              <a:rPr lang="en-US" dirty="0" smtClean="0"/>
              <a:t>Martin Computer </a:t>
            </a:r>
            <a:r>
              <a:rPr lang="en-US" dirty="0"/>
              <a:t>Incident Response Team (LM-CIRT) for the years 2004-2010, are email attachments</a:t>
            </a:r>
            <a:r>
              <a:rPr lang="en-US" dirty="0" smtClean="0"/>
              <a:t>, websites</a:t>
            </a:r>
            <a:r>
              <a:rPr lang="en-US" dirty="0"/>
              <a:t>, and USB removable media</a:t>
            </a:r>
            <a:r>
              <a:rPr lang="en-US" dirty="0" smtClean="0"/>
              <a:t>.</a:t>
            </a:r>
          </a:p>
          <a:p>
            <a:pPr marL="0" indent="0">
              <a:buNone/>
            </a:pPr>
            <a:r>
              <a:rPr lang="en-US" dirty="0"/>
              <a:t>4. </a:t>
            </a:r>
            <a:r>
              <a:rPr lang="en-US" b="1" dirty="0"/>
              <a:t>Exploitation</a:t>
            </a:r>
            <a:r>
              <a:rPr lang="en-US" dirty="0"/>
              <a:t> - After the weapon is delivered to victim host, exploitation triggers intruders' code. Most often, exploitation targets an application or operating system vulnerability, but it could also more simply exploit the users themselves or leverage an operating system feature that auto-executes code</a:t>
            </a:r>
            <a:r>
              <a:rPr lang="en-US" dirty="0" smtClean="0"/>
              <a:t>.</a:t>
            </a:r>
            <a:endParaRPr lang="en-US" dirty="0"/>
          </a:p>
          <a:p>
            <a:endParaRPr lang="en-US" dirty="0"/>
          </a:p>
        </p:txBody>
      </p:sp>
    </p:spTree>
    <p:extLst>
      <p:ext uri="{BB962C8B-B14F-4D97-AF65-F5344CB8AC3E}">
        <p14:creationId xmlns:p14="http://schemas.microsoft.com/office/powerpoint/2010/main" val="231454695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normAutofit/>
          </a:bodyPr>
          <a:lstStyle/>
          <a:p>
            <a:r>
              <a:rPr lang="en-US" smtClean="0"/>
              <a:t>Asymmetric Algorithms – RSA (716)</a:t>
            </a:r>
          </a:p>
        </p:txBody>
      </p:sp>
      <p:sp>
        <p:nvSpPr>
          <p:cNvPr id="68611" name="Rectangle 3"/>
          <p:cNvSpPr>
            <a:spLocks noGrp="1" noChangeArrowheads="1"/>
          </p:cNvSpPr>
          <p:nvPr>
            <p:ph idx="1"/>
          </p:nvPr>
        </p:nvSpPr>
        <p:spPr/>
        <p:txBody>
          <a:bodyPr/>
          <a:lstStyle/>
          <a:p>
            <a:r>
              <a:rPr lang="en-US" dirty="0" smtClean="0"/>
              <a:t>Can be used for digital signatures, key exchanges*, and encryption</a:t>
            </a:r>
          </a:p>
          <a:p>
            <a:r>
              <a:rPr lang="en-US" dirty="0" smtClean="0"/>
              <a:t>Security based on difficulty of factoring large numbers.</a:t>
            </a:r>
          </a:p>
          <a:p>
            <a:r>
              <a:rPr lang="en-US" dirty="0" smtClean="0"/>
              <a:t>Private and Public keys are functions of large prime numbers.</a:t>
            </a:r>
          </a:p>
          <a:p>
            <a:r>
              <a:rPr lang="en-US" dirty="0" smtClean="0"/>
              <a:t>Was patented, has expired</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96494588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smtClean="0"/>
              <a:t>Asymmetric Algorithms – DSA</a:t>
            </a:r>
          </a:p>
        </p:txBody>
      </p:sp>
      <p:sp>
        <p:nvSpPr>
          <p:cNvPr id="69635" name="Content Placeholder 2"/>
          <p:cNvSpPr>
            <a:spLocks noGrp="1"/>
          </p:cNvSpPr>
          <p:nvPr>
            <p:ph idx="1"/>
          </p:nvPr>
        </p:nvSpPr>
        <p:spPr/>
        <p:txBody>
          <a:bodyPr/>
          <a:lstStyle/>
          <a:p>
            <a:r>
              <a:rPr lang="en-US" smtClean="0"/>
              <a:t>Designed for use in the Digital Signature Standard (DSS). </a:t>
            </a:r>
          </a:p>
          <a:p>
            <a:r>
              <a:rPr lang="en-US" smtClean="0"/>
              <a:t>Can only be used for signing.</a:t>
            </a:r>
          </a:p>
        </p:txBody>
      </p:sp>
    </p:spTree>
    <p:extLst>
      <p:ext uri="{BB962C8B-B14F-4D97-AF65-F5344CB8AC3E}">
        <p14:creationId xmlns:p14="http://schemas.microsoft.com/office/powerpoint/2010/main" val="95606117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smtClean="0"/>
              <a:t>El-Gamal (719)</a:t>
            </a:r>
          </a:p>
        </p:txBody>
      </p:sp>
      <p:sp>
        <p:nvSpPr>
          <p:cNvPr id="70659" name="Rectangle 3"/>
          <p:cNvSpPr>
            <a:spLocks noGrp="1" noChangeArrowheads="1"/>
          </p:cNvSpPr>
          <p:nvPr>
            <p:ph idx="1"/>
          </p:nvPr>
        </p:nvSpPr>
        <p:spPr/>
        <p:txBody>
          <a:bodyPr/>
          <a:lstStyle/>
          <a:p>
            <a:r>
              <a:rPr lang="en-US" dirty="0" smtClean="0"/>
              <a:t>Encryption, key exchanges or digital signatures</a:t>
            </a:r>
          </a:p>
          <a:p>
            <a:r>
              <a:rPr lang="en-US" dirty="0" smtClean="0"/>
              <a:t>Actually an extension of </a:t>
            </a:r>
            <a:r>
              <a:rPr lang="en-US" dirty="0" err="1" smtClean="0"/>
              <a:t>Diffie</a:t>
            </a:r>
            <a:r>
              <a:rPr lang="en-US" dirty="0" smtClean="0"/>
              <a:t>-Hellman</a:t>
            </a:r>
          </a:p>
          <a:p>
            <a:r>
              <a:rPr lang="en-US" dirty="0" smtClean="0"/>
              <a:t>Security based on computing discrete logarithms in a finite field</a:t>
            </a:r>
          </a:p>
          <a:p>
            <a:r>
              <a:rPr lang="en-US" dirty="0" smtClean="0"/>
              <a:t>Slowest of all methods we will discuss</a:t>
            </a:r>
          </a:p>
          <a:p>
            <a:endParaRPr lang="en-US" dirty="0" smtClean="0"/>
          </a:p>
        </p:txBody>
      </p:sp>
    </p:spTree>
    <p:extLst>
      <p:ext uri="{BB962C8B-B14F-4D97-AF65-F5344CB8AC3E}">
        <p14:creationId xmlns:p14="http://schemas.microsoft.com/office/powerpoint/2010/main" val="249131131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smtClean="0"/>
              <a:t>Elliptic Curve Cryptosystem (719)</a:t>
            </a:r>
          </a:p>
        </p:txBody>
      </p:sp>
      <p:sp>
        <p:nvSpPr>
          <p:cNvPr id="71683" name="Rectangle 3"/>
          <p:cNvSpPr>
            <a:spLocks noGrp="1" noChangeArrowheads="1"/>
          </p:cNvSpPr>
          <p:nvPr>
            <p:ph idx="1"/>
          </p:nvPr>
        </p:nvSpPr>
        <p:spPr/>
        <p:txBody>
          <a:bodyPr/>
          <a:lstStyle/>
          <a:p>
            <a:r>
              <a:rPr lang="en-US" dirty="0" smtClean="0"/>
              <a:t>Used for digital signatures, encryption and key distribution</a:t>
            </a:r>
          </a:p>
          <a:p>
            <a:r>
              <a:rPr lang="en-US" dirty="0" smtClean="0"/>
              <a:t>The fastest asymmetric algorithm that we discuss*</a:t>
            </a:r>
          </a:p>
          <a:p>
            <a:r>
              <a:rPr lang="en-US" dirty="0" smtClean="0"/>
              <a:t>Deals with discrete logarithms of elliptic curve*. </a:t>
            </a:r>
          </a:p>
          <a:p>
            <a:r>
              <a:rPr lang="en-US" dirty="0" smtClean="0"/>
              <a:t>Because it’s fast and does not require a lot of resources it is used on devices with limited resources*</a:t>
            </a:r>
          </a:p>
        </p:txBody>
      </p:sp>
    </p:spTree>
    <p:extLst>
      <p:ext uri="{BB962C8B-B14F-4D97-AF65-F5344CB8AC3E}">
        <p14:creationId xmlns:p14="http://schemas.microsoft.com/office/powerpoint/2010/main" val="138574033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mtClean="0"/>
              <a:t>Asymmetric Overview</a:t>
            </a:r>
          </a:p>
        </p:txBody>
      </p:sp>
      <p:sp>
        <p:nvSpPr>
          <p:cNvPr id="72707" name="Rectangle 3"/>
          <p:cNvSpPr>
            <a:spLocks noGrp="1" noChangeArrowheads="1"/>
          </p:cNvSpPr>
          <p:nvPr>
            <p:ph idx="1"/>
          </p:nvPr>
        </p:nvSpPr>
        <p:spPr/>
        <p:txBody>
          <a:bodyPr>
            <a:normAutofit/>
          </a:bodyPr>
          <a:lstStyle/>
          <a:p>
            <a:r>
              <a:rPr lang="en-US" dirty="0" smtClean="0"/>
              <a:t>Uses 2 keys, one for encryption, one for decryption</a:t>
            </a:r>
          </a:p>
          <a:p>
            <a:r>
              <a:rPr lang="en-US" dirty="0" smtClean="0"/>
              <a:t>This mitigates the key management, key distribution problem (kind of…)</a:t>
            </a:r>
          </a:p>
          <a:p>
            <a:r>
              <a:rPr lang="en-US" dirty="0" smtClean="0"/>
              <a:t>Can provide integrity and proof of sender (non-repudiation)</a:t>
            </a:r>
          </a:p>
          <a:p>
            <a:r>
              <a:rPr lang="en-US" dirty="0" smtClean="0"/>
              <a:t>Is VERY slow</a:t>
            </a:r>
          </a:p>
          <a:p>
            <a:r>
              <a:rPr lang="en-US" dirty="0" smtClean="0"/>
              <a:t>Often used in a hybrid system</a:t>
            </a:r>
          </a:p>
          <a:p>
            <a:pPr lvl="1"/>
            <a:r>
              <a:rPr lang="en-US" dirty="0" smtClean="0"/>
              <a:t>Encrypt symmetric keys using asymmetric algorithms</a:t>
            </a:r>
          </a:p>
          <a:p>
            <a:pPr lvl="1"/>
            <a:r>
              <a:rPr lang="en-US" dirty="0" smtClean="0"/>
              <a:t>Do large scale encryption with these asymmetric keys!</a:t>
            </a:r>
          </a:p>
        </p:txBody>
      </p:sp>
    </p:spTree>
    <p:extLst>
      <p:ext uri="{BB962C8B-B14F-4D97-AF65-F5344CB8AC3E}">
        <p14:creationId xmlns:p14="http://schemas.microsoft.com/office/powerpoint/2010/main" val="273835651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smtClean="0"/>
              <a:t>Hashing (721)</a:t>
            </a:r>
          </a:p>
        </p:txBody>
      </p:sp>
      <p:sp>
        <p:nvSpPr>
          <p:cNvPr id="73731" name="Rectangle 3"/>
          <p:cNvSpPr>
            <a:spLocks noGrp="1" noChangeArrowheads="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r>
              <a:rPr lang="en-US" dirty="0" smtClean="0"/>
              <a:t>Hey… didn’t I already tell you to get your mind out of the gutter? …</a:t>
            </a:r>
          </a:p>
          <a:p>
            <a:endParaRPr lang="en-US" dirty="0" smtClean="0"/>
          </a:p>
        </p:txBody>
      </p:sp>
    </p:spTree>
    <p:extLst>
      <p:ext uri="{BB962C8B-B14F-4D97-AF65-F5344CB8AC3E}">
        <p14:creationId xmlns:p14="http://schemas.microsoft.com/office/powerpoint/2010/main" val="342011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mtClean="0"/>
              <a:t>Hashing (721)</a:t>
            </a:r>
          </a:p>
        </p:txBody>
      </p:sp>
      <p:sp>
        <p:nvSpPr>
          <p:cNvPr id="74755" name="Rectangle 3"/>
          <p:cNvSpPr>
            <a:spLocks noGrp="1" noChangeArrowheads="1"/>
          </p:cNvSpPr>
          <p:nvPr>
            <p:ph idx="1"/>
          </p:nvPr>
        </p:nvSpPr>
        <p:spPr/>
        <p:txBody>
          <a:bodyPr/>
          <a:lstStyle/>
          <a:p>
            <a:pPr>
              <a:buNone/>
            </a:pPr>
            <a:r>
              <a:rPr lang="en-US" dirty="0" smtClean="0"/>
              <a:t>Hashing is similar to encryption… but different.</a:t>
            </a:r>
          </a:p>
          <a:p>
            <a:pPr lvl="1"/>
            <a:r>
              <a:rPr lang="en-US" dirty="0" smtClean="0"/>
              <a:t>Hashing is a one way operation.</a:t>
            </a:r>
          </a:p>
          <a:p>
            <a:pPr lvl="1"/>
            <a:r>
              <a:rPr lang="en-US" dirty="0" smtClean="0"/>
              <a:t>Take input message of any length</a:t>
            </a:r>
            <a:endParaRPr lang="en-US" b="1" dirty="0" smtClean="0"/>
          </a:p>
          <a:p>
            <a:pPr lvl="1"/>
            <a:r>
              <a:rPr lang="en-US" dirty="0" smtClean="0"/>
              <a:t>Put through hashing function</a:t>
            </a:r>
          </a:p>
          <a:p>
            <a:pPr lvl="1"/>
            <a:r>
              <a:rPr lang="en-US" dirty="0" smtClean="0"/>
              <a:t>Retrieve </a:t>
            </a:r>
            <a:r>
              <a:rPr lang="en-US" b="1" dirty="0" smtClean="0"/>
              <a:t>fixed length</a:t>
            </a:r>
            <a:r>
              <a:rPr lang="en-US" dirty="0" smtClean="0"/>
              <a:t> output (hash digest)</a:t>
            </a:r>
          </a:p>
        </p:txBody>
      </p:sp>
      <p:pic>
        <p:nvPicPr>
          <p:cNvPr id="71684" name="Picture 4" descr="hash-diagram"/>
          <p:cNvPicPr>
            <a:picLocks noChangeAspect="1" noChangeArrowheads="1"/>
          </p:cNvPicPr>
          <p:nvPr/>
        </p:nvPicPr>
        <p:blipFill>
          <a:blip r:embed="rId2" cstate="print"/>
          <a:srcRect r="58716"/>
          <a:stretch>
            <a:fillRect/>
          </a:stretch>
        </p:blipFill>
        <p:spPr bwMode="auto">
          <a:xfrm>
            <a:off x="304800" y="4495800"/>
            <a:ext cx="3429000" cy="1754188"/>
          </a:xfrm>
          <a:prstGeom prst="rect">
            <a:avLst/>
          </a:prstGeom>
          <a:noFill/>
          <a:ln w="9525">
            <a:noFill/>
            <a:miter lim="800000"/>
            <a:headEnd/>
            <a:tailEnd/>
          </a:ln>
        </p:spPr>
      </p:pic>
      <p:pic>
        <p:nvPicPr>
          <p:cNvPr id="71686" name="Picture 4" descr="hash-diagram"/>
          <p:cNvPicPr>
            <a:picLocks noChangeAspect="1" noChangeArrowheads="1"/>
          </p:cNvPicPr>
          <p:nvPr/>
        </p:nvPicPr>
        <p:blipFill>
          <a:blip r:embed="rId2" cstate="print"/>
          <a:srcRect r="29358"/>
          <a:stretch>
            <a:fillRect/>
          </a:stretch>
        </p:blipFill>
        <p:spPr bwMode="auto">
          <a:xfrm>
            <a:off x="304800" y="4495800"/>
            <a:ext cx="5867400" cy="1754188"/>
          </a:xfrm>
          <a:prstGeom prst="rect">
            <a:avLst/>
          </a:prstGeom>
          <a:noFill/>
          <a:ln w="9525">
            <a:noFill/>
            <a:miter lim="800000"/>
            <a:headEnd/>
            <a:tailEnd/>
          </a:ln>
        </p:spPr>
      </p:pic>
      <p:pic>
        <p:nvPicPr>
          <p:cNvPr id="71687" name="Picture 4" descr="hash-diagram"/>
          <p:cNvPicPr>
            <a:picLocks noChangeAspect="1" noChangeArrowheads="1"/>
          </p:cNvPicPr>
          <p:nvPr/>
        </p:nvPicPr>
        <p:blipFill>
          <a:blip r:embed="rId2" cstate="print"/>
          <a:srcRect/>
          <a:stretch>
            <a:fillRect/>
          </a:stretch>
        </p:blipFill>
        <p:spPr bwMode="auto">
          <a:xfrm>
            <a:off x="304800" y="4495800"/>
            <a:ext cx="8305800" cy="1754188"/>
          </a:xfrm>
          <a:prstGeom prst="rect">
            <a:avLst/>
          </a:prstGeom>
          <a:noFill/>
          <a:ln w="9525">
            <a:noFill/>
            <a:miter lim="800000"/>
            <a:headEnd/>
            <a:tailEnd/>
          </a:ln>
        </p:spPr>
      </p:pic>
    </p:spTree>
    <p:extLst>
      <p:ext uri="{BB962C8B-B14F-4D97-AF65-F5344CB8AC3E}">
        <p14:creationId xmlns:p14="http://schemas.microsoft.com/office/powerpoint/2010/main" val="64092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smtClean="0"/>
              <a:t>Hash</a:t>
            </a:r>
          </a:p>
        </p:txBody>
      </p:sp>
      <p:sp>
        <p:nvSpPr>
          <p:cNvPr id="6" name="Content Placeholder 5"/>
          <p:cNvSpPr>
            <a:spLocks noGrp="1"/>
          </p:cNvSpPr>
          <p:nvPr>
            <p:ph idx="1"/>
          </p:nvPr>
        </p:nvSpPr>
        <p:spPr/>
        <p:txBody>
          <a:bodyPr/>
          <a:lstStyle/>
          <a:p>
            <a:endParaRPr lang="en-US"/>
          </a:p>
        </p:txBody>
      </p:sp>
      <p:pic>
        <p:nvPicPr>
          <p:cNvPr id="75779" name="Picture 3" descr="hash"/>
          <p:cNvPicPr>
            <a:picLocks noChangeAspect="1" noChangeArrowheads="1"/>
          </p:cNvPicPr>
          <p:nvPr/>
        </p:nvPicPr>
        <p:blipFill>
          <a:blip r:embed="rId2" cstate="print"/>
          <a:srcRect/>
          <a:stretch>
            <a:fillRect/>
          </a:stretch>
        </p:blipFill>
        <p:spPr bwMode="auto">
          <a:xfrm>
            <a:off x="228600" y="1591625"/>
            <a:ext cx="8610600" cy="4063050"/>
          </a:xfrm>
          <a:prstGeom prst="rect">
            <a:avLst/>
          </a:prstGeom>
          <a:noFill/>
          <a:ln w="9525">
            <a:noFill/>
            <a:miter lim="800000"/>
            <a:headEnd/>
            <a:tailEnd/>
          </a:ln>
        </p:spPr>
      </p:pic>
      <p:sp>
        <p:nvSpPr>
          <p:cNvPr id="75780" name="Text Box 4"/>
          <p:cNvSpPr txBox="1">
            <a:spLocks noChangeArrowheads="1"/>
          </p:cNvSpPr>
          <p:nvPr/>
        </p:nvSpPr>
        <p:spPr bwMode="auto">
          <a:xfrm>
            <a:off x="152400" y="5791200"/>
            <a:ext cx="8991600" cy="457200"/>
          </a:xfrm>
          <a:prstGeom prst="rect">
            <a:avLst/>
          </a:prstGeom>
          <a:noFill/>
          <a:ln w="9525">
            <a:noFill/>
            <a:miter lim="800000"/>
            <a:headEnd/>
            <a:tailEnd/>
          </a:ln>
        </p:spPr>
        <p:txBody>
          <a:bodyPr>
            <a:spAutoFit/>
          </a:bodyPr>
          <a:lstStyle/>
          <a:p>
            <a:pPr>
              <a:spcBef>
                <a:spcPct val="50000"/>
              </a:spcBef>
            </a:pPr>
            <a:r>
              <a:rPr lang="en-US" sz="2400"/>
              <a:t>Try for yourself at http://www.fileformat.info/tool/hash.htm</a:t>
            </a:r>
          </a:p>
        </p:txBody>
      </p:sp>
    </p:spTree>
    <p:extLst>
      <p:ext uri="{BB962C8B-B14F-4D97-AF65-F5344CB8AC3E}">
        <p14:creationId xmlns:p14="http://schemas.microsoft.com/office/powerpoint/2010/main" val="180906110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mtClean="0"/>
              <a:t>Hashes (721)</a:t>
            </a:r>
          </a:p>
        </p:txBody>
      </p:sp>
      <p:sp>
        <p:nvSpPr>
          <p:cNvPr id="76803" name="Rectangle 3"/>
          <p:cNvSpPr>
            <a:spLocks noGrp="1" noChangeArrowheads="1"/>
          </p:cNvSpPr>
          <p:nvPr>
            <p:ph idx="1"/>
          </p:nvPr>
        </p:nvSpPr>
        <p:spPr/>
        <p:txBody>
          <a:bodyPr/>
          <a:lstStyle/>
          <a:p>
            <a:r>
              <a:rPr lang="en-US" smtClean="0"/>
              <a:t>Hashing is a one way operation.  Once hashed, no way to get back the original message</a:t>
            </a:r>
          </a:p>
          <a:p>
            <a:r>
              <a:rPr lang="en-US" smtClean="0"/>
              <a:t>Hash digests are fixed, so multiple messages could produce the same hash digest (collision) oh… no...</a:t>
            </a:r>
          </a:p>
          <a:p>
            <a:endParaRPr lang="en-US" smtClean="0"/>
          </a:p>
          <a:p>
            <a:endParaRPr lang="en-US" dirty="0" smtClean="0"/>
          </a:p>
        </p:txBody>
      </p:sp>
    </p:spTree>
    <p:extLst>
      <p:ext uri="{BB962C8B-B14F-4D97-AF65-F5344CB8AC3E}">
        <p14:creationId xmlns:p14="http://schemas.microsoft.com/office/powerpoint/2010/main" val="310145841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mtClean="0"/>
              <a:t>Hashes (721)</a:t>
            </a:r>
          </a:p>
        </p:txBody>
      </p:sp>
      <p:sp>
        <p:nvSpPr>
          <p:cNvPr id="77827" name="Rectangle 3"/>
          <p:cNvSpPr>
            <a:spLocks noGrp="1" noChangeArrowheads="1"/>
          </p:cNvSpPr>
          <p:nvPr>
            <p:ph idx="1"/>
          </p:nvPr>
        </p:nvSpPr>
        <p:spPr/>
        <p:txBody>
          <a:bodyPr/>
          <a:lstStyle/>
          <a:p>
            <a:r>
              <a:rPr lang="en-US" dirty="0" smtClean="0"/>
              <a:t>Hashing can provide integrity against non-intentional modifications.</a:t>
            </a:r>
          </a:p>
          <a:p>
            <a:r>
              <a:rPr lang="en-US" dirty="0" smtClean="0"/>
              <a:t>Hashes can be combined with a  private key to provide protection against intentional modification.</a:t>
            </a:r>
          </a:p>
          <a:p>
            <a:r>
              <a:rPr lang="en-US" dirty="0" smtClean="0"/>
              <a:t> Generally, the more bits in the digest the more secure, all other things being equal</a:t>
            </a:r>
          </a:p>
          <a:p>
            <a:endParaRPr lang="en-US" dirty="0" smtClean="0"/>
          </a:p>
          <a:p>
            <a:endParaRPr lang="en-US" dirty="0" smtClean="0"/>
          </a:p>
        </p:txBody>
      </p:sp>
    </p:spTree>
    <p:extLst>
      <p:ext uri="{BB962C8B-B14F-4D97-AF65-F5344CB8AC3E}">
        <p14:creationId xmlns:p14="http://schemas.microsoft.com/office/powerpoint/2010/main" val="2068198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a:t>
            </a:fld>
            <a:endParaRPr lang="en-US" dirty="0"/>
          </a:p>
        </p:txBody>
      </p:sp>
      <p:sp>
        <p:nvSpPr>
          <p:cNvPr id="3" name="Title 2"/>
          <p:cNvSpPr>
            <a:spLocks noGrp="1"/>
          </p:cNvSpPr>
          <p:nvPr>
            <p:ph type="title"/>
          </p:nvPr>
        </p:nvSpPr>
        <p:spPr/>
        <p:txBody>
          <a:bodyPr/>
          <a:lstStyle/>
          <a:p>
            <a:r>
              <a:rPr lang="en-US" dirty="0"/>
              <a:t>Intrusion Kill Chain</a:t>
            </a:r>
          </a:p>
        </p:txBody>
      </p:sp>
      <p:sp>
        <p:nvSpPr>
          <p:cNvPr id="4" name="Content Placeholder 3"/>
          <p:cNvSpPr>
            <a:spLocks noGrp="1"/>
          </p:cNvSpPr>
          <p:nvPr>
            <p:ph idx="1"/>
          </p:nvPr>
        </p:nvSpPr>
        <p:spPr/>
        <p:txBody>
          <a:bodyPr>
            <a:normAutofit fontScale="70000" lnSpcReduction="20000"/>
          </a:bodyPr>
          <a:lstStyle/>
          <a:p>
            <a:pPr marL="0" indent="0">
              <a:buNone/>
            </a:pPr>
            <a:r>
              <a:rPr lang="en-US" dirty="0" smtClean="0"/>
              <a:t>5</a:t>
            </a:r>
            <a:r>
              <a:rPr lang="en-US" dirty="0"/>
              <a:t>. </a:t>
            </a:r>
            <a:r>
              <a:rPr lang="en-US" b="1" dirty="0"/>
              <a:t>Installation</a:t>
            </a:r>
            <a:r>
              <a:rPr lang="en-US" dirty="0"/>
              <a:t> - Installation of a remote access </a:t>
            </a:r>
            <a:r>
              <a:rPr lang="en-US" dirty="0" err="1"/>
              <a:t>trojan</a:t>
            </a:r>
            <a:r>
              <a:rPr lang="en-US" dirty="0"/>
              <a:t> or backdoor on the victim system allows </a:t>
            </a:r>
            <a:r>
              <a:rPr lang="en-US" dirty="0" smtClean="0"/>
              <a:t>the adversary </a:t>
            </a:r>
            <a:r>
              <a:rPr lang="en-US" dirty="0"/>
              <a:t>to maintain persistence inside the environment.</a:t>
            </a:r>
          </a:p>
          <a:p>
            <a:pPr marL="0" indent="0">
              <a:buNone/>
            </a:pPr>
            <a:r>
              <a:rPr lang="en-US" dirty="0"/>
              <a:t>6. </a:t>
            </a:r>
            <a:r>
              <a:rPr lang="en-US" b="1" dirty="0"/>
              <a:t>Command and Control</a:t>
            </a:r>
            <a:r>
              <a:rPr lang="en-US" dirty="0"/>
              <a:t> (C2) - Typically, compromised hosts must beacon outbound to </a:t>
            </a:r>
            <a:r>
              <a:rPr lang="en-US" dirty="0" smtClean="0"/>
              <a:t>an Internet </a:t>
            </a:r>
            <a:r>
              <a:rPr lang="en-US" dirty="0"/>
              <a:t>controller server to establish a C2 channel. APT malware especially requires </a:t>
            </a:r>
            <a:r>
              <a:rPr lang="en-US" dirty="0" smtClean="0"/>
              <a:t>manual interaction </a:t>
            </a:r>
            <a:r>
              <a:rPr lang="en-US" dirty="0"/>
              <a:t>rather than conduct activity automatically. Once the C2 channel establishes, </a:t>
            </a:r>
            <a:r>
              <a:rPr lang="en-US" dirty="0" smtClean="0"/>
              <a:t>intruders have </a:t>
            </a:r>
            <a:r>
              <a:rPr lang="en-US" dirty="0"/>
              <a:t>"hands on the keyboard" access inside the target environment.</a:t>
            </a:r>
          </a:p>
          <a:p>
            <a:pPr marL="0" indent="0">
              <a:buNone/>
            </a:pPr>
            <a:r>
              <a:rPr lang="en-US" dirty="0"/>
              <a:t>7. </a:t>
            </a:r>
            <a:r>
              <a:rPr lang="en-US" b="1" dirty="0"/>
              <a:t>Actions on Objectives </a:t>
            </a:r>
            <a:r>
              <a:rPr lang="en-US" dirty="0"/>
              <a:t>- Only now, after progressing through the first six phases, can </a:t>
            </a:r>
            <a:r>
              <a:rPr lang="en-US" dirty="0" smtClean="0"/>
              <a:t>intruders take </a:t>
            </a:r>
            <a:r>
              <a:rPr lang="en-US" dirty="0"/>
              <a:t>actions to achieve their original objectives. Typically, this objective is data exfiltration </a:t>
            </a:r>
            <a:r>
              <a:rPr lang="en-US" dirty="0" smtClean="0"/>
              <a:t>which involves </a:t>
            </a:r>
            <a:r>
              <a:rPr lang="en-US" dirty="0"/>
              <a:t>collecting, encrypting and extracting information from the victim environment; </a:t>
            </a:r>
            <a:r>
              <a:rPr lang="en-US" dirty="0" smtClean="0"/>
              <a:t>violations of </a:t>
            </a:r>
            <a:r>
              <a:rPr lang="en-US" dirty="0"/>
              <a:t>data integrity or availability are potential objectives as well. Alternatively, the intruders </a:t>
            </a:r>
            <a:r>
              <a:rPr lang="en-US" dirty="0" smtClean="0"/>
              <a:t>may only </a:t>
            </a:r>
            <a:r>
              <a:rPr lang="en-US" dirty="0"/>
              <a:t>desire access to the initial victim box for use as a hop point to </a:t>
            </a:r>
            <a:r>
              <a:rPr lang="en-US" dirty="0" smtClean="0"/>
              <a:t>compromise additional systems and </a:t>
            </a:r>
            <a:r>
              <a:rPr lang="en-US" dirty="0"/>
              <a:t>move laterally inside the network.</a:t>
            </a:r>
          </a:p>
          <a:p>
            <a:endParaRPr lang="en-US" dirty="0"/>
          </a:p>
        </p:txBody>
      </p:sp>
    </p:spTree>
    <p:extLst>
      <p:ext uri="{BB962C8B-B14F-4D97-AF65-F5344CB8AC3E}">
        <p14:creationId xmlns:p14="http://schemas.microsoft.com/office/powerpoint/2010/main" val="336349395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t>Hash algorithms – SHA (727)</a:t>
            </a:r>
          </a:p>
        </p:txBody>
      </p:sp>
      <p:sp>
        <p:nvSpPr>
          <p:cNvPr id="78851" name="Rectangle 3"/>
          <p:cNvSpPr>
            <a:spLocks noGrp="1" noChangeArrowheads="1"/>
          </p:cNvSpPr>
          <p:nvPr>
            <p:ph idx="1"/>
          </p:nvPr>
        </p:nvSpPr>
        <p:spPr/>
        <p:txBody>
          <a:bodyPr>
            <a:normAutofit fontScale="85000" lnSpcReduction="20000"/>
          </a:bodyPr>
          <a:lstStyle/>
          <a:p>
            <a:pPr>
              <a:buNone/>
            </a:pPr>
            <a:r>
              <a:rPr lang="en-US" dirty="0" smtClean="0"/>
              <a:t>Secure Hash Algorithm</a:t>
            </a:r>
          </a:p>
          <a:p>
            <a:r>
              <a:rPr lang="en-US" dirty="0" smtClean="0"/>
              <a:t>Designed/Published by NIST</a:t>
            </a:r>
          </a:p>
          <a:p>
            <a:r>
              <a:rPr lang="en-US" dirty="0" smtClean="0"/>
              <a:t>Designed for use in the DSS</a:t>
            </a:r>
          </a:p>
          <a:p>
            <a:r>
              <a:rPr lang="en-US" dirty="0" smtClean="0"/>
              <a:t>Modeled after MD4</a:t>
            </a:r>
          </a:p>
          <a:p>
            <a:r>
              <a:rPr lang="en-US" dirty="0" smtClean="0"/>
              <a:t>SHA-0 (retired)</a:t>
            </a:r>
          </a:p>
          <a:p>
            <a:r>
              <a:rPr lang="en-US" dirty="0" smtClean="0"/>
              <a:t>SHA-1 (SHA-160) – 160 bit digest</a:t>
            </a:r>
          </a:p>
          <a:p>
            <a:pPr lvl="1"/>
            <a:r>
              <a:rPr lang="en-US" dirty="0" smtClean="0"/>
              <a:t>512 bit blocks</a:t>
            </a:r>
          </a:p>
          <a:p>
            <a:r>
              <a:rPr lang="en-US" dirty="0" smtClean="0"/>
              <a:t>SHA-256 – 256 bit digest</a:t>
            </a:r>
          </a:p>
          <a:p>
            <a:pPr lvl="1"/>
            <a:r>
              <a:rPr lang="en-US" dirty="0" smtClean="0"/>
              <a:t>512 bit blocks</a:t>
            </a:r>
          </a:p>
          <a:p>
            <a:r>
              <a:rPr lang="en-US" dirty="0" smtClean="0"/>
              <a:t>SHA-384 – 384 bit digest</a:t>
            </a:r>
          </a:p>
          <a:p>
            <a:pPr lvl="1"/>
            <a:r>
              <a:rPr lang="en-US" dirty="0" smtClean="0"/>
              <a:t>1024 bit blocks</a:t>
            </a:r>
          </a:p>
          <a:p>
            <a:r>
              <a:rPr lang="en-US" dirty="0" smtClean="0"/>
              <a:t>SHA-512 – 512 bit digest</a:t>
            </a:r>
          </a:p>
          <a:p>
            <a:pPr lvl="1"/>
            <a:r>
              <a:rPr lang="en-US" dirty="0" smtClean="0"/>
              <a:t>1024 bit blocks</a:t>
            </a:r>
          </a:p>
        </p:txBody>
      </p:sp>
    </p:spTree>
    <p:extLst>
      <p:ext uri="{BB962C8B-B14F-4D97-AF65-F5344CB8AC3E}">
        <p14:creationId xmlns:p14="http://schemas.microsoft.com/office/powerpoint/2010/main" val="114785282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mtClean="0"/>
              <a:t>MD2 (727)</a:t>
            </a:r>
          </a:p>
        </p:txBody>
      </p:sp>
      <p:sp>
        <p:nvSpPr>
          <p:cNvPr id="79875" name="Rectangle 3"/>
          <p:cNvSpPr>
            <a:spLocks noGrp="1" noChangeArrowheads="1"/>
          </p:cNvSpPr>
          <p:nvPr>
            <p:ph idx="1"/>
          </p:nvPr>
        </p:nvSpPr>
        <p:spPr/>
        <p:txBody>
          <a:bodyPr/>
          <a:lstStyle/>
          <a:p>
            <a:r>
              <a:rPr lang="en-US" dirty="0" smtClean="0"/>
              <a:t>Developed by Ronald </a:t>
            </a:r>
            <a:r>
              <a:rPr lang="en-US" dirty="0" err="1" smtClean="0"/>
              <a:t>Rivest</a:t>
            </a:r>
            <a:r>
              <a:rPr lang="en-US" dirty="0" smtClean="0"/>
              <a:t> (of RC and RSA fame)</a:t>
            </a:r>
          </a:p>
          <a:p>
            <a:r>
              <a:rPr lang="en-US" dirty="0" smtClean="0"/>
              <a:t>Optimized for 8 bit computers</a:t>
            </a:r>
          </a:p>
          <a:p>
            <a:r>
              <a:rPr lang="en-US" dirty="0" smtClean="0"/>
              <a:t>128 bit digest</a:t>
            </a:r>
          </a:p>
          <a:p>
            <a:r>
              <a:rPr lang="en-US" dirty="0" smtClean="0"/>
              <a:t>128 bit blocks</a:t>
            </a:r>
          </a:p>
          <a:p>
            <a:endParaRPr lang="en-US" dirty="0" smtClean="0"/>
          </a:p>
        </p:txBody>
      </p:sp>
    </p:spTree>
    <p:extLst>
      <p:ext uri="{BB962C8B-B14F-4D97-AF65-F5344CB8AC3E}">
        <p14:creationId xmlns:p14="http://schemas.microsoft.com/office/powerpoint/2010/main" val="240211014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smtClean="0"/>
              <a:t>MD4 (727)</a:t>
            </a:r>
          </a:p>
        </p:txBody>
      </p:sp>
      <p:sp>
        <p:nvSpPr>
          <p:cNvPr id="80899" name="Rectangle 3"/>
          <p:cNvSpPr>
            <a:spLocks noGrp="1" noChangeArrowheads="1"/>
          </p:cNvSpPr>
          <p:nvPr>
            <p:ph idx="1"/>
          </p:nvPr>
        </p:nvSpPr>
        <p:spPr/>
        <p:txBody>
          <a:bodyPr/>
          <a:lstStyle/>
          <a:p>
            <a:pPr eaLnBrk="1" hangingPunct="1"/>
            <a:r>
              <a:rPr lang="en-US" dirty="0" smtClean="0"/>
              <a:t>Optimized for 32 bit computers</a:t>
            </a:r>
          </a:p>
          <a:p>
            <a:pPr eaLnBrk="1" hangingPunct="1"/>
            <a:r>
              <a:rPr lang="en-US" dirty="0" smtClean="0"/>
              <a:t>128 bit digest</a:t>
            </a:r>
          </a:p>
          <a:p>
            <a:pPr eaLnBrk="1" hangingPunct="1"/>
            <a:r>
              <a:rPr lang="en-US" dirty="0" smtClean="0"/>
              <a:t>Used as the hash algorithm for Windows NTLM password hashes</a:t>
            </a:r>
          </a:p>
          <a:p>
            <a:pPr eaLnBrk="1" hangingPunct="1">
              <a:buFontTx/>
              <a:buNone/>
            </a:pPr>
            <a:endParaRPr lang="en-US" dirty="0" smtClean="0"/>
          </a:p>
        </p:txBody>
      </p:sp>
    </p:spTree>
    <p:extLst>
      <p:ext uri="{BB962C8B-B14F-4D97-AF65-F5344CB8AC3E}">
        <p14:creationId xmlns:p14="http://schemas.microsoft.com/office/powerpoint/2010/main" val="416932037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smtClean="0"/>
              <a:t>MD5 (727)</a:t>
            </a:r>
          </a:p>
        </p:txBody>
      </p:sp>
      <p:sp>
        <p:nvSpPr>
          <p:cNvPr id="81923" name="Rectangle 3"/>
          <p:cNvSpPr>
            <a:spLocks noGrp="1" noChangeArrowheads="1"/>
          </p:cNvSpPr>
          <p:nvPr>
            <p:ph idx="1"/>
          </p:nvPr>
        </p:nvSpPr>
        <p:spPr/>
        <p:txBody>
          <a:bodyPr/>
          <a:lstStyle/>
          <a:p>
            <a:pPr eaLnBrk="1" hangingPunct="1">
              <a:lnSpc>
                <a:spcPct val="90000"/>
              </a:lnSpc>
            </a:pPr>
            <a:r>
              <a:rPr lang="en-US" dirty="0" smtClean="0"/>
              <a:t>Similar to MD4, but more secure</a:t>
            </a:r>
          </a:p>
          <a:p>
            <a:pPr eaLnBrk="1" hangingPunct="1">
              <a:lnSpc>
                <a:spcPct val="90000"/>
              </a:lnSpc>
            </a:pPr>
            <a:r>
              <a:rPr lang="en-US" dirty="0" smtClean="0"/>
              <a:t>Slower</a:t>
            </a:r>
          </a:p>
          <a:p>
            <a:pPr eaLnBrk="1" hangingPunct="1">
              <a:lnSpc>
                <a:spcPct val="90000"/>
              </a:lnSpc>
            </a:pPr>
            <a:r>
              <a:rPr lang="en-US" dirty="0" smtClean="0"/>
              <a:t>128 bit digest</a:t>
            </a:r>
          </a:p>
          <a:p>
            <a:pPr eaLnBrk="1" hangingPunct="1">
              <a:lnSpc>
                <a:spcPct val="90000"/>
              </a:lnSpc>
            </a:pPr>
            <a:r>
              <a:rPr lang="en-US" dirty="0" smtClean="0"/>
              <a:t>512 bit blocks</a:t>
            </a:r>
          </a:p>
          <a:p>
            <a:pPr eaLnBrk="1" hangingPunct="1">
              <a:lnSpc>
                <a:spcPct val="90000"/>
              </a:lnSpc>
            </a:pPr>
            <a:r>
              <a:rPr lang="en-US" dirty="0" smtClean="0"/>
              <a:t>Moving away from, to SHA</a:t>
            </a:r>
          </a:p>
        </p:txBody>
      </p:sp>
    </p:spTree>
    <p:extLst>
      <p:ext uri="{BB962C8B-B14F-4D97-AF65-F5344CB8AC3E}">
        <p14:creationId xmlns:p14="http://schemas.microsoft.com/office/powerpoint/2010/main" val="135852238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Attacks against Hashes (729)</a:t>
            </a:r>
          </a:p>
        </p:txBody>
      </p:sp>
      <p:sp>
        <p:nvSpPr>
          <p:cNvPr id="82947" name="Rectangle 3"/>
          <p:cNvSpPr>
            <a:spLocks noGrp="1" noChangeArrowheads="1"/>
          </p:cNvSpPr>
          <p:nvPr>
            <p:ph idx="1"/>
          </p:nvPr>
        </p:nvSpPr>
        <p:spPr/>
        <p:txBody>
          <a:bodyPr/>
          <a:lstStyle/>
          <a:p>
            <a:pPr>
              <a:buNone/>
            </a:pPr>
            <a:r>
              <a:rPr lang="en-US" dirty="0" smtClean="0"/>
              <a:t>Collisions – figure out how to create a message with the same hash value (collision)</a:t>
            </a:r>
          </a:p>
          <a:p>
            <a:pPr lvl="1"/>
            <a:r>
              <a:rPr lang="en-US" dirty="0" smtClean="0"/>
              <a:t>Ex. “I’d like to buy 100 units of the widget” =&gt; A3BT</a:t>
            </a:r>
          </a:p>
          <a:p>
            <a:pPr lvl="1"/>
            <a:r>
              <a:rPr lang="en-US" dirty="0" smtClean="0"/>
              <a:t>What if I could make the messages “I’d like to buy 500 units of the widget” and have the same hash value “A3BT” I can beat the integrity constraint</a:t>
            </a:r>
          </a:p>
          <a:p>
            <a:r>
              <a:rPr lang="en-US" dirty="0" smtClean="0"/>
              <a:t>This is called a birthday attack</a:t>
            </a:r>
          </a:p>
        </p:txBody>
      </p:sp>
    </p:spTree>
    <p:extLst>
      <p:ext uri="{BB962C8B-B14F-4D97-AF65-F5344CB8AC3E}">
        <p14:creationId xmlns:p14="http://schemas.microsoft.com/office/powerpoint/2010/main" val="30526503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smtClean="0"/>
              <a:t>Hash overview</a:t>
            </a:r>
          </a:p>
        </p:txBody>
      </p:sp>
      <p:sp>
        <p:nvSpPr>
          <p:cNvPr id="83971" name="Rectangle 3"/>
          <p:cNvSpPr>
            <a:spLocks noGrp="1" noChangeArrowheads="1"/>
          </p:cNvSpPr>
          <p:nvPr>
            <p:ph idx="1"/>
          </p:nvPr>
        </p:nvSpPr>
        <p:spPr/>
        <p:txBody>
          <a:bodyPr>
            <a:normAutofit/>
          </a:bodyPr>
          <a:lstStyle/>
          <a:p>
            <a:pPr>
              <a:buNone/>
            </a:pPr>
            <a:r>
              <a:rPr lang="en-US" dirty="0" smtClean="0"/>
              <a:t>Know what a hash is</a:t>
            </a:r>
          </a:p>
          <a:p>
            <a:pPr lvl="1"/>
            <a:r>
              <a:rPr lang="en-US" dirty="0" smtClean="0"/>
              <a:t>Concept</a:t>
            </a:r>
          </a:p>
          <a:p>
            <a:pPr lvl="1"/>
            <a:r>
              <a:rPr lang="en-US" dirty="0" smtClean="0"/>
              <a:t>Fixed length digest</a:t>
            </a:r>
          </a:p>
          <a:p>
            <a:pPr lvl="1"/>
            <a:r>
              <a:rPr lang="en-US" dirty="0" smtClean="0"/>
              <a:t>What is a hash used for</a:t>
            </a:r>
          </a:p>
          <a:p>
            <a:pPr lvl="1"/>
            <a:r>
              <a:rPr lang="en-US" dirty="0" smtClean="0"/>
              <a:t>Know what a collision is</a:t>
            </a:r>
          </a:p>
          <a:p>
            <a:pPr lvl="1"/>
            <a:r>
              <a:rPr lang="en-US" dirty="0" smtClean="0"/>
              <a:t>Know it’s susceptible to </a:t>
            </a:r>
            <a:r>
              <a:rPr lang="en-US" dirty="0" err="1" smtClean="0"/>
              <a:t>MiM</a:t>
            </a:r>
            <a:endParaRPr lang="en-US" dirty="0" smtClean="0"/>
          </a:p>
          <a:p>
            <a:pPr lvl="1"/>
            <a:r>
              <a:rPr lang="en-US" dirty="0" smtClean="0"/>
              <a:t>Know what HMAC is, and what it tries to accomplish</a:t>
            </a:r>
          </a:p>
          <a:p>
            <a:endParaRPr lang="en-US" dirty="0" smtClean="0"/>
          </a:p>
        </p:txBody>
      </p:sp>
    </p:spTree>
    <p:extLst>
      <p:ext uri="{BB962C8B-B14F-4D97-AF65-F5344CB8AC3E}">
        <p14:creationId xmlns:p14="http://schemas.microsoft.com/office/powerpoint/2010/main" val="44748810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smtClean="0"/>
              <a:t>Hash Overview</a:t>
            </a:r>
          </a:p>
        </p:txBody>
      </p:sp>
      <p:sp>
        <p:nvSpPr>
          <p:cNvPr id="84995" name="Rectangle 3"/>
          <p:cNvSpPr>
            <a:spLocks noGrp="1" noChangeArrowheads="1"/>
          </p:cNvSpPr>
          <p:nvPr>
            <p:ph idx="1"/>
          </p:nvPr>
        </p:nvSpPr>
        <p:spPr/>
        <p:txBody>
          <a:bodyPr/>
          <a:lstStyle/>
          <a:p>
            <a:r>
              <a:rPr lang="en-US" dirty="0" smtClean="0"/>
              <a:t>Understand a good hash function should not make it predictable on how to “force” a collision</a:t>
            </a:r>
          </a:p>
          <a:p>
            <a:pPr eaLnBrk="1" hangingPunct="1"/>
            <a:r>
              <a:rPr lang="en-US" dirty="0" smtClean="0"/>
              <a:t>Be familiar with </a:t>
            </a:r>
            <a:r>
              <a:rPr lang="en-US" dirty="0" err="1" smtClean="0"/>
              <a:t>MDx</a:t>
            </a:r>
            <a:r>
              <a:rPr lang="en-US" dirty="0" smtClean="0"/>
              <a:t>, and SHA-x</a:t>
            </a:r>
          </a:p>
          <a:p>
            <a:pPr eaLnBrk="1" hangingPunct="1"/>
            <a:r>
              <a:rPr lang="en-US" dirty="0" smtClean="0"/>
              <a:t>Understand that SHA is considered the best algorithm</a:t>
            </a:r>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87485707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t>HMAC (722)</a:t>
            </a:r>
          </a:p>
        </p:txBody>
      </p:sp>
      <p:sp>
        <p:nvSpPr>
          <p:cNvPr id="86019" name="Rectangle 3"/>
          <p:cNvSpPr>
            <a:spLocks noGrp="1" noChangeArrowheads="1"/>
          </p:cNvSpPr>
          <p:nvPr>
            <p:ph idx="1"/>
          </p:nvPr>
        </p:nvSpPr>
        <p:spPr/>
        <p:txBody>
          <a:bodyPr>
            <a:normAutofit/>
          </a:bodyPr>
          <a:lstStyle/>
          <a:p>
            <a:pPr>
              <a:buNone/>
            </a:pPr>
            <a:r>
              <a:rPr lang="en-US" dirty="0" smtClean="0"/>
              <a:t>HMAC – uses a secret hey in combination to a hash algorithm to verify that a hash is not tampered with. </a:t>
            </a:r>
          </a:p>
          <a:p>
            <a:r>
              <a:rPr lang="en-US" dirty="0" smtClean="0"/>
              <a:t>Rather than just  computing the hash digest of the message. Compute the hash digest of the message + a shared secret key.</a:t>
            </a:r>
          </a:p>
          <a:p>
            <a:pPr lvl="1"/>
            <a:r>
              <a:rPr lang="en-US" dirty="0" smtClean="0"/>
              <a:t>The hash digest is called a MAC (Message Authenticating Code)</a:t>
            </a:r>
          </a:p>
        </p:txBody>
      </p:sp>
    </p:spTree>
    <p:extLst>
      <p:ext uri="{BB962C8B-B14F-4D97-AF65-F5344CB8AC3E}">
        <p14:creationId xmlns:p14="http://schemas.microsoft.com/office/powerpoint/2010/main" val="271838807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smtClean="0"/>
              <a:t>HMAC (722)</a:t>
            </a:r>
          </a:p>
        </p:txBody>
      </p:sp>
      <p:pic>
        <p:nvPicPr>
          <p:cNvPr id="87043" name="Picture 3" descr="hmac-diagram"/>
          <p:cNvPicPr>
            <a:picLocks noGrp="1" noChangeAspect="1" noChangeArrowheads="1"/>
          </p:cNvPicPr>
          <p:nvPr>
            <p:ph idx="1"/>
          </p:nvPr>
        </p:nvPicPr>
        <p:blipFill>
          <a:blip r:embed="rId2" cstate="print"/>
          <a:stretch>
            <a:fillRect/>
          </a:stretch>
        </p:blipFill>
        <p:spPr>
          <a:xfrm>
            <a:off x="457200" y="1885751"/>
            <a:ext cx="8229600" cy="4404122"/>
          </a:xfrm>
        </p:spPr>
      </p:pic>
    </p:spTree>
    <p:extLst>
      <p:ext uri="{BB962C8B-B14F-4D97-AF65-F5344CB8AC3E}">
        <p14:creationId xmlns:p14="http://schemas.microsoft.com/office/powerpoint/2010/main" val="71661199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mtClean="0"/>
              <a:t>HMAC (722)</a:t>
            </a:r>
          </a:p>
        </p:txBody>
      </p:sp>
      <p:sp>
        <p:nvSpPr>
          <p:cNvPr id="88067" name="Rectangle 3"/>
          <p:cNvSpPr>
            <a:spLocks noGrp="1" noChangeArrowheads="1"/>
          </p:cNvSpPr>
          <p:nvPr>
            <p:ph idx="1"/>
          </p:nvPr>
        </p:nvSpPr>
        <p:spPr/>
        <p:txBody>
          <a:bodyPr/>
          <a:lstStyle/>
          <a:p>
            <a:pPr>
              <a:buNone/>
            </a:pPr>
            <a:r>
              <a:rPr lang="en-US" dirty="0" smtClean="0"/>
              <a:t>Provide integrity and data origin authentication</a:t>
            </a:r>
          </a:p>
          <a:p>
            <a:pPr lvl="1"/>
            <a:r>
              <a:rPr lang="en-US" dirty="0" smtClean="0"/>
              <a:t>Does not provide confidentiality</a:t>
            </a:r>
          </a:p>
          <a:p>
            <a:pPr lvl="1"/>
            <a:r>
              <a:rPr lang="en-US" dirty="0" smtClean="0"/>
              <a:t>Does not provide specific originator authentication</a:t>
            </a:r>
          </a:p>
        </p:txBody>
      </p:sp>
    </p:spTree>
    <p:extLst>
      <p:ext uri="{BB962C8B-B14F-4D97-AF65-F5344CB8AC3E}">
        <p14:creationId xmlns:p14="http://schemas.microsoft.com/office/powerpoint/2010/main" val="2183070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17</a:t>
            </a:fld>
            <a:endParaRPr lang="en-US" dirty="0"/>
          </a:p>
        </p:txBody>
      </p:sp>
      <p:sp>
        <p:nvSpPr>
          <p:cNvPr id="3" name="Title 2"/>
          <p:cNvSpPr>
            <a:spLocks noGrp="1"/>
          </p:cNvSpPr>
          <p:nvPr>
            <p:ph type="title"/>
          </p:nvPr>
        </p:nvSpPr>
        <p:spPr/>
        <p:txBody>
          <a:bodyPr/>
          <a:lstStyle/>
          <a:p>
            <a:r>
              <a:rPr lang="en-US" dirty="0"/>
              <a:t>Courses of Action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04" y="1219200"/>
            <a:ext cx="8208996"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011950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3"/>
          <p:cNvSpPr>
            <a:spLocks noGrp="1"/>
          </p:cNvSpPr>
          <p:nvPr>
            <p:ph type="ctrTitle"/>
          </p:nvPr>
        </p:nvSpPr>
        <p:spPr/>
        <p:txBody>
          <a:bodyPr/>
          <a:lstStyle/>
          <a:p>
            <a:r>
              <a:rPr lang="en-US" smtClean="0"/>
              <a:t>Validating a Messages Integrity</a:t>
            </a:r>
          </a:p>
        </p:txBody>
      </p:sp>
    </p:spTree>
    <p:extLst>
      <p:ext uri="{BB962C8B-B14F-4D97-AF65-F5344CB8AC3E}">
        <p14:creationId xmlns:p14="http://schemas.microsoft.com/office/powerpoint/2010/main" val="327572348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smtClean="0"/>
              <a:t>CBC-MAC (724)</a:t>
            </a:r>
          </a:p>
        </p:txBody>
      </p:sp>
      <p:sp>
        <p:nvSpPr>
          <p:cNvPr id="90115" name="Rectangle 3"/>
          <p:cNvSpPr>
            <a:spLocks noGrp="1" noChangeArrowheads="1"/>
          </p:cNvSpPr>
          <p:nvPr>
            <p:ph idx="1"/>
          </p:nvPr>
        </p:nvSpPr>
        <p:spPr/>
        <p:txBody>
          <a:bodyPr/>
          <a:lstStyle/>
          <a:p>
            <a:r>
              <a:rPr lang="en-US" dirty="0" smtClean="0"/>
              <a:t>Message is encrypted with a symmetric block cipher the final block of cipher text is used as the MAC. </a:t>
            </a:r>
          </a:p>
          <a:p>
            <a:r>
              <a:rPr lang="en-US" dirty="0" smtClean="0"/>
              <a:t>Sender sends the plaintext and the MAC. </a:t>
            </a:r>
          </a:p>
          <a:p>
            <a:r>
              <a:rPr lang="en-US" dirty="0" smtClean="0"/>
              <a:t>Does not use a HASH</a:t>
            </a:r>
          </a:p>
          <a:p>
            <a:r>
              <a:rPr lang="en-US" dirty="0" smtClean="0"/>
              <a:t>Provides authentication and integrity</a:t>
            </a:r>
          </a:p>
          <a:p>
            <a:r>
              <a:rPr lang="en-US" dirty="0" smtClean="0"/>
              <a:t>Does not provide confidentiality</a:t>
            </a:r>
          </a:p>
          <a:p>
            <a:endParaRPr lang="en-US" dirty="0" smtClean="0"/>
          </a:p>
        </p:txBody>
      </p:sp>
    </p:spTree>
    <p:extLst>
      <p:ext uri="{BB962C8B-B14F-4D97-AF65-F5344CB8AC3E}">
        <p14:creationId xmlns:p14="http://schemas.microsoft.com/office/powerpoint/2010/main" val="210084090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smtClean="0"/>
              <a:t>Non-Repudiation (675)</a:t>
            </a:r>
          </a:p>
        </p:txBody>
      </p:sp>
      <p:sp>
        <p:nvSpPr>
          <p:cNvPr id="92163" name="Rectangle 3"/>
          <p:cNvSpPr>
            <a:spLocks noGrp="1" noChangeArrowheads="1"/>
          </p:cNvSpPr>
          <p:nvPr>
            <p:ph idx="1"/>
          </p:nvPr>
        </p:nvSpPr>
        <p:spPr/>
        <p:txBody>
          <a:bodyPr/>
          <a:lstStyle/>
          <a:p>
            <a:pPr>
              <a:buNone/>
            </a:pPr>
            <a:r>
              <a:rPr lang="en-US" dirty="0" smtClean="0"/>
              <a:t>Non-Repudiation – being able to definitively prove someone said or wrote something.</a:t>
            </a:r>
          </a:p>
          <a:p>
            <a:pPr lvl="1"/>
            <a:r>
              <a:rPr lang="en-US" dirty="0" smtClean="0"/>
              <a:t>Proves they actually sent a message</a:t>
            </a:r>
          </a:p>
          <a:p>
            <a:pPr lvl="1"/>
            <a:r>
              <a:rPr lang="en-US" dirty="0" smtClean="0"/>
              <a:t>Proves the message was not altered</a:t>
            </a:r>
          </a:p>
          <a:p>
            <a:endParaRPr lang="en-US" dirty="0" smtClean="0"/>
          </a:p>
        </p:txBody>
      </p:sp>
    </p:spTree>
    <p:extLst>
      <p:ext uri="{BB962C8B-B14F-4D97-AF65-F5344CB8AC3E}">
        <p14:creationId xmlns:p14="http://schemas.microsoft.com/office/powerpoint/2010/main" val="283128091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smtClean="0"/>
              <a:t>Non-Repudiation (675)</a:t>
            </a:r>
          </a:p>
        </p:txBody>
      </p:sp>
      <p:sp>
        <p:nvSpPr>
          <p:cNvPr id="92163" name="Rectangle 3"/>
          <p:cNvSpPr>
            <a:spLocks noGrp="1" noChangeArrowheads="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lgn="ctr">
              <a:buNone/>
            </a:pPr>
            <a:r>
              <a:rPr lang="en-US" dirty="0" smtClean="0"/>
              <a:t>How can we provide non-repudiation?</a:t>
            </a:r>
          </a:p>
        </p:txBody>
      </p:sp>
    </p:spTree>
    <p:extLst>
      <p:ext uri="{BB962C8B-B14F-4D97-AF65-F5344CB8AC3E}">
        <p14:creationId xmlns:p14="http://schemas.microsoft.com/office/powerpoint/2010/main" val="2973982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smtClean="0"/>
              <a:t>Digital Signatures (730)</a:t>
            </a:r>
          </a:p>
        </p:txBody>
      </p:sp>
      <p:sp>
        <p:nvSpPr>
          <p:cNvPr id="94211" name="Rectangle 3"/>
          <p:cNvSpPr>
            <a:spLocks noGrp="1" noChangeArrowheads="1"/>
          </p:cNvSpPr>
          <p:nvPr>
            <p:ph idx="1"/>
          </p:nvPr>
        </p:nvSpPr>
        <p:spPr/>
        <p:txBody>
          <a:bodyPr/>
          <a:lstStyle/>
          <a:p>
            <a:pPr eaLnBrk="1" hangingPunct="1"/>
            <a:r>
              <a:rPr lang="en-US" dirty="0" smtClean="0"/>
              <a:t>We can use Asymmetric Cryptography and Hashes. To provide </a:t>
            </a:r>
          </a:p>
          <a:p>
            <a:pPr lvl="1"/>
            <a:r>
              <a:rPr lang="en-US" dirty="0" smtClean="0"/>
              <a:t>Message authenticity</a:t>
            </a:r>
          </a:p>
          <a:p>
            <a:pPr lvl="1"/>
            <a:r>
              <a:rPr lang="en-US" dirty="0" smtClean="0"/>
              <a:t>Integrity </a:t>
            </a:r>
          </a:p>
          <a:p>
            <a:pPr lvl="1"/>
            <a:r>
              <a:rPr lang="en-US" dirty="0" smtClean="0"/>
              <a:t>Non-repudiation</a:t>
            </a:r>
          </a:p>
        </p:txBody>
      </p:sp>
    </p:spTree>
    <p:extLst>
      <p:ext uri="{BB962C8B-B14F-4D97-AF65-F5344CB8AC3E}">
        <p14:creationId xmlns:p14="http://schemas.microsoft.com/office/powerpoint/2010/main" val="323807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2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2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smtClean="0"/>
              <a:t>Digital Signing (730)</a:t>
            </a:r>
          </a:p>
        </p:txBody>
      </p:sp>
      <p:sp>
        <p:nvSpPr>
          <p:cNvPr id="95235" name="Rectangle 3"/>
          <p:cNvSpPr>
            <a:spLocks noGrp="1" noChangeArrowheads="1"/>
          </p:cNvSpPr>
          <p:nvPr>
            <p:ph idx="1"/>
          </p:nvPr>
        </p:nvSpPr>
        <p:spPr/>
        <p:txBody>
          <a:bodyPr/>
          <a:lstStyle/>
          <a:p>
            <a:pPr marL="609600" indent="-609600" eaLnBrk="1" hangingPunct="1">
              <a:buFontTx/>
              <a:buNone/>
            </a:pPr>
            <a:r>
              <a:rPr lang="en-US" dirty="0" smtClean="0"/>
              <a:t>To digitally sign something.</a:t>
            </a:r>
          </a:p>
          <a:p>
            <a:pPr marL="609600" indent="-609600" eaLnBrk="1" hangingPunct="1">
              <a:buFontTx/>
              <a:buNone/>
            </a:pPr>
            <a:r>
              <a:rPr lang="en-US" dirty="0" smtClean="0"/>
              <a:t> </a:t>
            </a:r>
          </a:p>
          <a:p>
            <a:pPr marL="609600" indent="-609600" eaLnBrk="1" hangingPunct="1">
              <a:buFontTx/>
              <a:buAutoNum type="arabicPeriod"/>
            </a:pPr>
            <a:r>
              <a:rPr lang="en-US" dirty="0" smtClean="0"/>
              <a:t>Run message through hash algorithm to  generate a message digest</a:t>
            </a:r>
          </a:p>
          <a:p>
            <a:pPr marL="609600" indent="-609600" eaLnBrk="1" hangingPunct="1">
              <a:buFontTx/>
              <a:buAutoNum type="arabicPeriod"/>
            </a:pPr>
            <a:r>
              <a:rPr lang="en-US" dirty="0" smtClean="0"/>
              <a:t>Encrypt the message digest with your private key</a:t>
            </a:r>
          </a:p>
          <a:p>
            <a:pPr marL="609600" indent="-609600" eaLnBrk="1" hangingPunct="1">
              <a:buFontTx/>
              <a:buAutoNum type="arabicPeriod"/>
            </a:pPr>
            <a:r>
              <a:rPr lang="en-US" dirty="0" smtClean="0"/>
              <a:t>Send both the original message and the encrypted message digest</a:t>
            </a:r>
          </a:p>
          <a:p>
            <a:pPr marL="609600" indent="-609600" eaLnBrk="1" hangingPunct="1">
              <a:buFontTx/>
              <a:buNone/>
            </a:pPr>
            <a:endParaRPr lang="en-US" dirty="0" smtClean="0"/>
          </a:p>
        </p:txBody>
      </p:sp>
    </p:spTree>
    <p:extLst>
      <p:ext uri="{BB962C8B-B14F-4D97-AF65-F5344CB8AC3E}">
        <p14:creationId xmlns:p14="http://schemas.microsoft.com/office/powerpoint/2010/main" val="61689499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smtClean="0"/>
              <a:t>Digital Signature</a:t>
            </a:r>
          </a:p>
        </p:txBody>
      </p:sp>
      <p:pic>
        <p:nvPicPr>
          <p:cNvPr id="97283" name="Picture 4" descr="digital signature"/>
          <p:cNvPicPr>
            <a:picLocks noChangeAspect="1" noChangeArrowheads="1"/>
          </p:cNvPicPr>
          <p:nvPr/>
        </p:nvPicPr>
        <p:blipFill>
          <a:blip r:embed="rId2" cstate="print"/>
          <a:srcRect/>
          <a:stretch>
            <a:fillRect/>
          </a:stretch>
        </p:blipFill>
        <p:spPr bwMode="auto">
          <a:xfrm>
            <a:off x="838200" y="1576922"/>
            <a:ext cx="6781800" cy="5044541"/>
          </a:xfrm>
          <a:prstGeom prst="rect">
            <a:avLst/>
          </a:prstGeom>
          <a:noFill/>
          <a:ln w="9525">
            <a:noFill/>
            <a:miter lim="800000"/>
            <a:headEnd/>
            <a:tailEnd/>
          </a:ln>
        </p:spPr>
      </p:pic>
    </p:spTree>
    <p:extLst>
      <p:ext uri="{BB962C8B-B14F-4D97-AF65-F5344CB8AC3E}">
        <p14:creationId xmlns:p14="http://schemas.microsoft.com/office/powerpoint/2010/main" val="28291275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smtClean="0"/>
              <a:t>Digital Signing (730)</a:t>
            </a:r>
          </a:p>
        </p:txBody>
      </p:sp>
      <p:sp>
        <p:nvSpPr>
          <p:cNvPr id="95235" name="Rectangle 3"/>
          <p:cNvSpPr>
            <a:spLocks noGrp="1" noChangeArrowheads="1"/>
          </p:cNvSpPr>
          <p:nvPr>
            <p:ph idx="1"/>
          </p:nvPr>
        </p:nvSpPr>
        <p:spPr/>
        <p:txBody>
          <a:bodyPr/>
          <a:lstStyle/>
          <a:p>
            <a:pPr marL="609600" indent="-609600" eaLnBrk="1" hangingPunct="1">
              <a:buFontTx/>
              <a:buNone/>
            </a:pPr>
            <a:r>
              <a:rPr lang="en-US" dirty="0" smtClean="0"/>
              <a:t>If a user can decrypt the encrypted hash it proves:</a:t>
            </a:r>
          </a:p>
          <a:p>
            <a:pPr marL="902208" lvl="1" indent="-609600"/>
            <a:r>
              <a:rPr lang="en-US" dirty="0" smtClean="0"/>
              <a:t>You sent the message</a:t>
            </a:r>
          </a:p>
          <a:p>
            <a:pPr marL="902208" lvl="1" indent="-609600"/>
            <a:r>
              <a:rPr lang="en-US" dirty="0" smtClean="0"/>
              <a:t>The message has not been altered</a:t>
            </a:r>
          </a:p>
        </p:txBody>
      </p:sp>
    </p:spTree>
    <p:extLst>
      <p:ext uri="{BB962C8B-B14F-4D97-AF65-F5344CB8AC3E}">
        <p14:creationId xmlns:p14="http://schemas.microsoft.com/office/powerpoint/2010/main" val="10311179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mtClean="0"/>
              <a:t>Digital Signing</a:t>
            </a:r>
          </a:p>
        </p:txBody>
      </p:sp>
      <p:sp>
        <p:nvSpPr>
          <p:cNvPr id="6" name="Content Placeholder 5"/>
          <p:cNvSpPr>
            <a:spLocks noGrp="1"/>
          </p:cNvSpPr>
          <p:nvPr>
            <p:ph idx="1"/>
          </p:nvPr>
        </p:nvSpPr>
        <p:spPr/>
        <p:txBody>
          <a:bodyPr/>
          <a:lstStyle/>
          <a:p>
            <a:endParaRPr lang="en-US"/>
          </a:p>
        </p:txBody>
      </p:sp>
      <p:pic>
        <p:nvPicPr>
          <p:cNvPr id="99332" name="Picture 4" descr="pgp-verify"/>
          <p:cNvPicPr>
            <a:picLocks noChangeAspect="1" noChangeArrowheads="1"/>
          </p:cNvPicPr>
          <p:nvPr/>
        </p:nvPicPr>
        <p:blipFill>
          <a:blip r:embed="rId2" cstate="print"/>
          <a:srcRect/>
          <a:stretch>
            <a:fillRect/>
          </a:stretch>
        </p:blipFill>
        <p:spPr bwMode="auto">
          <a:xfrm>
            <a:off x="838200" y="1676400"/>
            <a:ext cx="7315200" cy="4597154"/>
          </a:xfrm>
          <a:prstGeom prst="rect">
            <a:avLst/>
          </a:prstGeom>
          <a:noFill/>
          <a:ln w="9525">
            <a:noFill/>
            <a:miter lim="800000"/>
            <a:headEnd/>
            <a:tailEnd/>
          </a:ln>
        </p:spPr>
      </p:pic>
    </p:spTree>
    <p:extLst>
      <p:ext uri="{BB962C8B-B14F-4D97-AF65-F5344CB8AC3E}">
        <p14:creationId xmlns:p14="http://schemas.microsoft.com/office/powerpoint/2010/main" val="237121239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smtClean="0"/>
              <a:t>Services Cryptosystems Provide</a:t>
            </a:r>
          </a:p>
        </p:txBody>
      </p:sp>
      <p:sp>
        <p:nvSpPr>
          <p:cNvPr id="100355" name="Rectangle 3"/>
          <p:cNvSpPr>
            <a:spLocks noGrp="1" noChangeArrowheads="1"/>
          </p:cNvSpPr>
          <p:nvPr>
            <p:ph idx="1"/>
          </p:nvPr>
        </p:nvSpPr>
        <p:spPr/>
        <p:txBody>
          <a:bodyPr/>
          <a:lstStyle/>
          <a:p>
            <a:pPr>
              <a:buNone/>
            </a:pPr>
            <a:r>
              <a:rPr lang="en-US" dirty="0" smtClean="0"/>
              <a:t>Cryptosystems provide the following services</a:t>
            </a:r>
          </a:p>
          <a:p>
            <a:r>
              <a:rPr lang="en-US" dirty="0" smtClean="0"/>
              <a:t>Confidentiality</a:t>
            </a:r>
          </a:p>
          <a:p>
            <a:r>
              <a:rPr lang="en-US" dirty="0" smtClean="0"/>
              <a:t>Integrity</a:t>
            </a:r>
          </a:p>
          <a:p>
            <a:r>
              <a:rPr lang="en-US" dirty="0" smtClean="0"/>
              <a:t>Authentication</a:t>
            </a:r>
          </a:p>
          <a:p>
            <a:r>
              <a:rPr lang="en-US" dirty="0" smtClean="0"/>
              <a:t>Authorization – upon authentication, a user can be provided with a password to access a resource</a:t>
            </a:r>
          </a:p>
          <a:p>
            <a:r>
              <a:rPr lang="en-US" dirty="0" smtClean="0"/>
              <a:t>Non repudiation</a:t>
            </a:r>
          </a:p>
          <a:p>
            <a:endParaRPr lang="en-US" dirty="0" smtClean="0"/>
          </a:p>
          <a:p>
            <a:endParaRPr lang="en-US" dirty="0" smtClean="0"/>
          </a:p>
        </p:txBody>
      </p:sp>
    </p:spTree>
    <p:extLst>
      <p:ext uri="{BB962C8B-B14F-4D97-AF65-F5344CB8AC3E}">
        <p14:creationId xmlns:p14="http://schemas.microsoft.com/office/powerpoint/2010/main" val="4108501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18</a:t>
            </a:fld>
            <a:endParaRPr lang="en-US" dirty="0"/>
          </a:p>
        </p:txBody>
      </p:sp>
      <p:sp>
        <p:nvSpPr>
          <p:cNvPr id="3" name="Title 2"/>
          <p:cNvSpPr>
            <a:spLocks noGrp="1"/>
          </p:cNvSpPr>
          <p:nvPr>
            <p:ph type="title"/>
          </p:nvPr>
        </p:nvSpPr>
        <p:spPr/>
        <p:txBody>
          <a:bodyPr/>
          <a:lstStyle/>
          <a:p>
            <a:r>
              <a:rPr lang="en-US" dirty="0"/>
              <a:t>Courses of Action</a:t>
            </a:r>
          </a:p>
        </p:txBody>
      </p:sp>
      <p:pic>
        <p:nvPicPr>
          <p:cNvPr id="2052" name="Picture 4" descr="https://nigesecurityguy.files.wordpress.com/2014/01/defensible-actions-matrix-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8240"/>
            <a:ext cx="9150039" cy="537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5880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p:txBody>
          <a:bodyPr/>
          <a:lstStyle/>
          <a:p>
            <a:pPr eaLnBrk="1" hangingPunct="1"/>
            <a:r>
              <a:rPr lang="en-US" smtClean="0"/>
              <a:t>Attacks Against Cryptology</a:t>
            </a:r>
          </a:p>
        </p:txBody>
      </p:sp>
    </p:spTree>
    <p:extLst>
      <p:ext uri="{BB962C8B-B14F-4D97-AF65-F5344CB8AC3E}">
        <p14:creationId xmlns:p14="http://schemas.microsoft.com/office/powerpoint/2010/main" val="218295706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smtClean="0"/>
              <a:t>Cipher Text Only Attacks (761)</a:t>
            </a:r>
          </a:p>
        </p:txBody>
      </p:sp>
      <p:sp>
        <p:nvSpPr>
          <p:cNvPr id="102403" name="Rectangle 3"/>
          <p:cNvSpPr>
            <a:spLocks noGrp="1" noChangeArrowheads="1"/>
          </p:cNvSpPr>
          <p:nvPr>
            <p:ph idx="1"/>
          </p:nvPr>
        </p:nvSpPr>
        <p:spPr/>
        <p:txBody>
          <a:bodyPr/>
          <a:lstStyle/>
          <a:p>
            <a:r>
              <a:rPr lang="en-US" smtClean="0"/>
              <a:t>An attacker collects lots of cipher text messages that have been encrypted with the SAME key</a:t>
            </a:r>
          </a:p>
          <a:p>
            <a:r>
              <a:rPr lang="en-US" smtClean="0"/>
              <a:t>Use statistical analysis to attempt to determine the encryption key</a:t>
            </a:r>
          </a:p>
        </p:txBody>
      </p:sp>
    </p:spTree>
    <p:extLst>
      <p:ext uri="{BB962C8B-B14F-4D97-AF65-F5344CB8AC3E}">
        <p14:creationId xmlns:p14="http://schemas.microsoft.com/office/powerpoint/2010/main" val="128390529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mtClean="0"/>
              <a:t>Known-Plaintext Attack (761)</a:t>
            </a:r>
          </a:p>
        </p:txBody>
      </p:sp>
      <p:sp>
        <p:nvSpPr>
          <p:cNvPr id="103427" name="Rectangle 3"/>
          <p:cNvSpPr>
            <a:spLocks noGrp="1" noChangeArrowheads="1"/>
          </p:cNvSpPr>
          <p:nvPr>
            <p:ph idx="1"/>
          </p:nvPr>
        </p:nvSpPr>
        <p:spPr/>
        <p:txBody>
          <a:bodyPr>
            <a:normAutofit/>
          </a:bodyPr>
          <a:lstStyle/>
          <a:p>
            <a:r>
              <a:rPr lang="en-US" dirty="0" smtClean="0"/>
              <a:t>An attacker has some plaintext and the corresponding cipher text of a messages</a:t>
            </a:r>
          </a:p>
          <a:p>
            <a:r>
              <a:rPr lang="en-US" dirty="0" smtClean="0"/>
              <a:t>Use statistical analysis to try to  obtain the key</a:t>
            </a:r>
          </a:p>
          <a:p>
            <a:pPr>
              <a:buNone/>
            </a:pPr>
            <a:r>
              <a:rPr lang="en-US" dirty="0" smtClean="0"/>
              <a:t>Example</a:t>
            </a:r>
          </a:p>
          <a:p>
            <a:pPr lvl="1"/>
            <a:r>
              <a:rPr lang="en-US" dirty="0" smtClean="0"/>
              <a:t> in WWII Japanese and German transmissions always started with a certain phase. The “Allies” knew the starting phrase and they could record the encrypted messages so they were able to eventually determine the key.</a:t>
            </a:r>
          </a:p>
        </p:txBody>
      </p:sp>
    </p:spTree>
    <p:extLst>
      <p:ext uri="{BB962C8B-B14F-4D97-AF65-F5344CB8AC3E}">
        <p14:creationId xmlns:p14="http://schemas.microsoft.com/office/powerpoint/2010/main" val="224599402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smtClean="0"/>
              <a:t>Chosen-Plaintext Attack (761)</a:t>
            </a:r>
          </a:p>
        </p:txBody>
      </p:sp>
      <p:sp>
        <p:nvSpPr>
          <p:cNvPr id="104451" name="Rectangle 3"/>
          <p:cNvSpPr>
            <a:spLocks noGrp="1" noChangeArrowheads="1"/>
          </p:cNvSpPr>
          <p:nvPr>
            <p:ph idx="1"/>
          </p:nvPr>
        </p:nvSpPr>
        <p:spPr/>
        <p:txBody>
          <a:bodyPr/>
          <a:lstStyle/>
          <a:p>
            <a:r>
              <a:rPr lang="en-US" smtClean="0"/>
              <a:t>Same as known plaintext, however the attacker can chose which plaintext he has access to.</a:t>
            </a:r>
          </a:p>
          <a:p>
            <a:endParaRPr lang="en-US" smtClean="0"/>
          </a:p>
        </p:txBody>
      </p:sp>
    </p:spTree>
    <p:extLst>
      <p:ext uri="{BB962C8B-B14F-4D97-AF65-F5344CB8AC3E}">
        <p14:creationId xmlns:p14="http://schemas.microsoft.com/office/powerpoint/2010/main" val="358483321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smtClean="0"/>
              <a:t>Chosen Cipher text Attack (762)</a:t>
            </a:r>
          </a:p>
        </p:txBody>
      </p:sp>
      <p:sp>
        <p:nvSpPr>
          <p:cNvPr id="105475" name="Rectangle 3"/>
          <p:cNvSpPr>
            <a:spLocks noGrp="1" noChangeArrowheads="1"/>
          </p:cNvSpPr>
          <p:nvPr>
            <p:ph idx="1"/>
          </p:nvPr>
        </p:nvSpPr>
        <p:spPr/>
        <p:txBody>
          <a:bodyPr/>
          <a:lstStyle/>
          <a:p>
            <a:r>
              <a:rPr lang="en-US" smtClean="0"/>
              <a:t>An attacker can choose some portion of the message to be decrypted and receive the corresponding plaintext.</a:t>
            </a:r>
          </a:p>
          <a:p>
            <a:r>
              <a:rPr lang="en-US" smtClean="0"/>
              <a:t>Goal is to figure out the key</a:t>
            </a:r>
          </a:p>
          <a:p>
            <a:r>
              <a:rPr lang="en-US" smtClean="0"/>
              <a:t>This is much less likely a scenario.</a:t>
            </a:r>
          </a:p>
        </p:txBody>
      </p:sp>
    </p:spTree>
    <p:extLst>
      <p:ext uri="{BB962C8B-B14F-4D97-AF65-F5344CB8AC3E}">
        <p14:creationId xmlns:p14="http://schemas.microsoft.com/office/powerpoint/2010/main" val="282531091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4"/>
          <p:cNvSpPr>
            <a:spLocks noGrp="1" noChangeArrowheads="1"/>
          </p:cNvSpPr>
          <p:nvPr>
            <p:ph type="ctrTitle"/>
          </p:nvPr>
        </p:nvSpPr>
        <p:spPr/>
        <p:txBody>
          <a:bodyPr/>
          <a:lstStyle/>
          <a:p>
            <a:pPr eaLnBrk="1" hangingPunct="1"/>
            <a:r>
              <a:rPr lang="en-US" smtClean="0"/>
              <a:t>Non-Encryption Ciphers</a:t>
            </a:r>
          </a:p>
        </p:txBody>
      </p:sp>
    </p:spTree>
    <p:extLst>
      <p:ext uri="{BB962C8B-B14F-4D97-AF65-F5344CB8AC3E}">
        <p14:creationId xmlns:p14="http://schemas.microsoft.com/office/powerpoint/2010/main" val="295318038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smtClean="0"/>
              <a:t>Stenography</a:t>
            </a:r>
          </a:p>
        </p:txBody>
      </p:sp>
      <p:pic>
        <p:nvPicPr>
          <p:cNvPr id="109571" name="Picture 3" descr="stenography-after"/>
          <p:cNvPicPr>
            <a:picLocks noChangeAspect="1" noChangeArrowheads="1"/>
          </p:cNvPicPr>
          <p:nvPr/>
        </p:nvPicPr>
        <p:blipFill>
          <a:blip r:embed="rId2" cstate="print"/>
          <a:srcRect/>
          <a:stretch>
            <a:fillRect/>
          </a:stretch>
        </p:blipFill>
        <p:spPr bwMode="auto">
          <a:xfrm>
            <a:off x="2286000" y="1676400"/>
            <a:ext cx="4333875" cy="4953000"/>
          </a:xfrm>
          <a:prstGeom prst="rect">
            <a:avLst/>
          </a:prstGeom>
          <a:noFill/>
          <a:ln w="9525">
            <a:noFill/>
            <a:miter lim="800000"/>
            <a:headEnd/>
            <a:tailEnd/>
          </a:ln>
        </p:spPr>
      </p:pic>
    </p:spTree>
    <p:extLst>
      <p:ext uri="{BB962C8B-B14F-4D97-AF65-F5344CB8AC3E}">
        <p14:creationId xmlns:p14="http://schemas.microsoft.com/office/powerpoint/2010/main" val="108625491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smtClean="0"/>
              <a:t>Steganography</a:t>
            </a:r>
          </a:p>
        </p:txBody>
      </p:sp>
      <p:sp>
        <p:nvSpPr>
          <p:cNvPr id="110595" name="Rectangle 3"/>
          <p:cNvSpPr>
            <a:spLocks noGrp="1" noChangeArrowheads="1"/>
          </p:cNvSpPr>
          <p:nvPr>
            <p:ph idx="1"/>
          </p:nvPr>
        </p:nvSpPr>
        <p:spPr/>
        <p:txBody>
          <a:bodyPr/>
          <a:lstStyle/>
          <a:p>
            <a:r>
              <a:rPr lang="en-US" dirty="0" smtClean="0"/>
              <a:t>Donkey Kong is cool!</a:t>
            </a:r>
          </a:p>
          <a:p>
            <a:r>
              <a:rPr lang="en-US" dirty="0" smtClean="0"/>
              <a:t>Don’t believe me?</a:t>
            </a:r>
          </a:p>
          <a:p>
            <a:pPr lvl="1"/>
            <a:r>
              <a:rPr lang="en-US" dirty="0" smtClean="0"/>
              <a:t>Go to </a:t>
            </a:r>
            <a:r>
              <a:rPr lang="en-US" dirty="0" smtClean="0">
                <a:hlinkClick r:id="rId2"/>
              </a:rPr>
              <a:t>http://www.paladingrp.com/splus/dk.png</a:t>
            </a:r>
            <a:endParaRPr lang="en-US" dirty="0" smtClean="0"/>
          </a:p>
          <a:p>
            <a:pPr lvl="1"/>
            <a:r>
              <a:rPr lang="en-US" dirty="0" smtClean="0"/>
              <a:t>Save that file</a:t>
            </a:r>
          </a:p>
          <a:p>
            <a:pPr lvl="1"/>
            <a:r>
              <a:rPr lang="en-US" dirty="0" smtClean="0"/>
              <a:t>Go to </a:t>
            </a:r>
            <a:r>
              <a:rPr lang="en-US" dirty="0" smtClean="0">
                <a:hlinkClick r:id="rId3"/>
              </a:rPr>
              <a:t>http://www.imagecipher.com</a:t>
            </a:r>
            <a:endParaRPr lang="en-US" dirty="0" smtClean="0"/>
          </a:p>
          <a:p>
            <a:pPr lvl="1"/>
            <a:r>
              <a:rPr lang="en-US" dirty="0" smtClean="0"/>
              <a:t>Upload the file, and decrypt</a:t>
            </a:r>
          </a:p>
        </p:txBody>
      </p:sp>
    </p:spTree>
    <p:extLst>
      <p:ext uri="{BB962C8B-B14F-4D97-AF65-F5344CB8AC3E}">
        <p14:creationId xmlns:p14="http://schemas.microsoft.com/office/powerpoint/2010/main" val="169495411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smtClean="0"/>
              <a:t>Steganography (680)</a:t>
            </a:r>
          </a:p>
        </p:txBody>
      </p:sp>
      <p:sp>
        <p:nvSpPr>
          <p:cNvPr id="111619" name="Rectangle 3"/>
          <p:cNvSpPr>
            <a:spLocks noGrp="1" noChangeArrowheads="1"/>
          </p:cNvSpPr>
          <p:nvPr>
            <p:ph idx="1"/>
          </p:nvPr>
        </p:nvSpPr>
        <p:spPr/>
        <p:txBody>
          <a:bodyPr/>
          <a:lstStyle/>
          <a:p>
            <a:pPr>
              <a:buNone/>
            </a:pPr>
            <a:r>
              <a:rPr lang="en-US" dirty="0" smtClean="0"/>
              <a:t>Attempts to send a message “in plain sight”, by hiding it in another message (a picture)</a:t>
            </a:r>
          </a:p>
          <a:p>
            <a:r>
              <a:rPr lang="en-US" dirty="0" smtClean="0"/>
              <a:t>What is a picture as far as a computer is concerned?</a:t>
            </a:r>
          </a:p>
          <a:p>
            <a:r>
              <a:rPr lang="en-US" dirty="0" smtClean="0"/>
              <a:t>How does this work?</a:t>
            </a:r>
          </a:p>
        </p:txBody>
      </p:sp>
    </p:spTree>
    <p:extLst>
      <p:ext uri="{BB962C8B-B14F-4D97-AF65-F5344CB8AC3E}">
        <p14:creationId xmlns:p14="http://schemas.microsoft.com/office/powerpoint/2010/main" val="48087239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normAutofit/>
          </a:bodyPr>
          <a:lstStyle/>
          <a:p>
            <a:r>
              <a:rPr lang="en-US" smtClean="0"/>
              <a:t>Other Non-Encryption Ciphers (679)</a:t>
            </a:r>
          </a:p>
        </p:txBody>
      </p:sp>
      <p:sp>
        <p:nvSpPr>
          <p:cNvPr id="112643" name="Rectangle 3"/>
          <p:cNvSpPr>
            <a:spLocks noGrp="1" noChangeArrowheads="1"/>
          </p:cNvSpPr>
          <p:nvPr>
            <p:ph idx="1"/>
          </p:nvPr>
        </p:nvSpPr>
        <p:spPr/>
        <p:txBody>
          <a:bodyPr/>
          <a:lstStyle/>
          <a:p>
            <a:r>
              <a:rPr lang="en-US" dirty="0" smtClean="0"/>
              <a:t>Running Cipher – does not use encryption.</a:t>
            </a:r>
          </a:p>
          <a:p>
            <a:pPr lvl="1">
              <a:buNone/>
            </a:pPr>
            <a:r>
              <a:rPr lang="en-US" dirty="0" smtClean="0"/>
              <a:t>Example. </a:t>
            </a:r>
          </a:p>
          <a:p>
            <a:pPr lvl="1"/>
            <a:r>
              <a:rPr lang="en-US" dirty="0" smtClean="0"/>
              <a:t>Find a certain book, turn to a certain page, then pick the letter from word 50 character 5.. An on and on to build a message.</a:t>
            </a:r>
          </a:p>
          <a:p>
            <a:r>
              <a:rPr lang="en-US" dirty="0" smtClean="0"/>
              <a:t>Concealment Cipher – a message within a message. Similar to running cipher but delivered in a single message.</a:t>
            </a:r>
          </a:p>
        </p:txBody>
      </p:sp>
    </p:spTree>
    <p:extLst>
      <p:ext uri="{BB962C8B-B14F-4D97-AF65-F5344CB8AC3E}">
        <p14:creationId xmlns:p14="http://schemas.microsoft.com/office/powerpoint/2010/main" val="6758693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19</a:t>
            </a:fld>
            <a:endParaRPr lang="en-US" dirty="0"/>
          </a:p>
        </p:txBody>
      </p:sp>
      <p:sp>
        <p:nvSpPr>
          <p:cNvPr id="3" name="Title 2"/>
          <p:cNvSpPr>
            <a:spLocks noGrp="1"/>
          </p:cNvSpPr>
          <p:nvPr>
            <p:ph type="title"/>
          </p:nvPr>
        </p:nvSpPr>
        <p:spPr/>
        <p:txBody>
          <a:bodyPr/>
          <a:lstStyle/>
          <a:p>
            <a:r>
              <a:rPr lang="en-US" dirty="0"/>
              <a:t>Kill Chain Analysis – Target</a:t>
            </a:r>
          </a:p>
        </p:txBody>
      </p:sp>
      <p:sp>
        <p:nvSpPr>
          <p:cNvPr id="6" name="Rectangle 5"/>
          <p:cNvSpPr/>
          <p:nvPr/>
        </p:nvSpPr>
        <p:spPr>
          <a:xfrm>
            <a:off x="30480" y="6062246"/>
            <a:ext cx="9113520" cy="338554"/>
          </a:xfrm>
          <a:prstGeom prst="rect">
            <a:avLst/>
          </a:prstGeom>
        </p:spPr>
        <p:txBody>
          <a:bodyPr wrap="square">
            <a:spAutoFit/>
          </a:bodyPr>
          <a:lstStyle/>
          <a:p>
            <a:r>
              <a:rPr lang="en-US" sz="1600" dirty="0"/>
              <a:t>http://www.commerce.senate.gov/public/?a=Files.Serve&amp;File_id=24d3c229-4f2f-405d-b8db-a3a67f183883</a:t>
            </a: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5425" y="1279525"/>
            <a:ext cx="3611563"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36924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ctrTitle"/>
          </p:nvPr>
        </p:nvSpPr>
        <p:spPr/>
        <p:txBody>
          <a:bodyPr/>
          <a:lstStyle/>
          <a:p>
            <a:pPr eaLnBrk="1" hangingPunct="1"/>
            <a:r>
              <a:rPr lang="en-US" smtClean="0"/>
              <a:t>PKI</a:t>
            </a:r>
          </a:p>
        </p:txBody>
      </p:sp>
    </p:spTree>
    <p:extLst>
      <p:ext uri="{BB962C8B-B14F-4D97-AF65-F5344CB8AC3E}">
        <p14:creationId xmlns:p14="http://schemas.microsoft.com/office/powerpoint/2010/main" val="50497034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mtClean="0"/>
              <a:t>Public Key Infrastructure (733)</a:t>
            </a:r>
          </a:p>
        </p:txBody>
      </p:sp>
      <p:sp>
        <p:nvSpPr>
          <p:cNvPr id="114691" name="Rectangle 3"/>
          <p:cNvSpPr>
            <a:spLocks noGrp="1" noChangeArrowheads="1"/>
          </p:cNvSpPr>
          <p:nvPr>
            <p:ph idx="1"/>
          </p:nvPr>
        </p:nvSpPr>
        <p:spPr/>
        <p:txBody>
          <a:bodyPr/>
          <a:lstStyle/>
          <a:p>
            <a:r>
              <a:rPr lang="en-US" dirty="0" smtClean="0"/>
              <a:t>Symmetric key encryption is fast , but has what MAJOR problem?</a:t>
            </a:r>
          </a:p>
          <a:p>
            <a:pPr lvl="1"/>
            <a:r>
              <a:rPr lang="en-US" dirty="0" smtClean="0"/>
              <a:t>Secure key distribution</a:t>
            </a:r>
          </a:p>
          <a:p>
            <a:pPr lvl="1"/>
            <a:r>
              <a:rPr lang="en-US" dirty="0" smtClean="0"/>
              <a:t>No way to provide non-repudiation</a:t>
            </a:r>
          </a:p>
          <a:p>
            <a:pPr>
              <a:buNone/>
            </a:pPr>
            <a:endParaRPr lang="en-US" dirty="0" smtClean="0"/>
          </a:p>
        </p:txBody>
      </p:sp>
    </p:spTree>
    <p:extLst>
      <p:ext uri="{BB962C8B-B14F-4D97-AF65-F5344CB8AC3E}">
        <p14:creationId xmlns:p14="http://schemas.microsoft.com/office/powerpoint/2010/main" val="5103237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mtClean="0"/>
              <a:t>Public Key Infrastructure (733)</a:t>
            </a:r>
          </a:p>
        </p:txBody>
      </p:sp>
      <p:sp>
        <p:nvSpPr>
          <p:cNvPr id="114691" name="Rectangle 3"/>
          <p:cNvSpPr>
            <a:spLocks noGrp="1" noChangeArrowheads="1"/>
          </p:cNvSpPr>
          <p:nvPr>
            <p:ph idx="1"/>
          </p:nvPr>
        </p:nvSpPr>
        <p:spPr/>
        <p:txBody>
          <a:bodyPr/>
          <a:lstStyle/>
          <a:p>
            <a:r>
              <a:rPr lang="en-US" dirty="0" smtClean="0"/>
              <a:t>Asymmetric Key encryption can be combined with Symmetric Key encryption to solve both problems. </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270931001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Asymmetric Encryption for Key Exchange</a:t>
            </a:r>
            <a:endParaRPr lang="en-US" dirty="0"/>
          </a:p>
        </p:txBody>
      </p:sp>
      <p:pic>
        <p:nvPicPr>
          <p:cNvPr id="4" name="Picture 5" descr="man-in-middle1"/>
          <p:cNvPicPr>
            <a:picLocks noGrp="1" noChangeAspect="1" noChangeArrowheads="1"/>
          </p:cNvPicPr>
          <p:nvPr>
            <p:ph idx="1"/>
          </p:nvPr>
        </p:nvPicPr>
        <p:blipFill>
          <a:blip r:embed="rId2" cstate="print"/>
          <a:srcRect/>
          <a:stretch>
            <a:fillRect/>
          </a:stretch>
        </p:blipFill>
        <p:spPr bwMode="auto">
          <a:xfrm>
            <a:off x="1784811" y="1896176"/>
            <a:ext cx="5574378" cy="4383272"/>
          </a:xfrm>
          <a:prstGeom prst="rect">
            <a:avLst/>
          </a:prstGeom>
          <a:noFill/>
          <a:ln w="9525">
            <a:noFill/>
            <a:miter lim="800000"/>
            <a:headEnd/>
            <a:tailEnd/>
          </a:ln>
        </p:spPr>
      </p:pic>
    </p:spTree>
    <p:extLst>
      <p:ext uri="{BB962C8B-B14F-4D97-AF65-F5344CB8AC3E}">
        <p14:creationId xmlns:p14="http://schemas.microsoft.com/office/powerpoint/2010/main" val="380209984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mtClean="0"/>
              <a:t>Public Key Infrastructure (733)</a:t>
            </a:r>
          </a:p>
        </p:txBody>
      </p:sp>
      <p:sp>
        <p:nvSpPr>
          <p:cNvPr id="114691" name="Rectangle 3"/>
          <p:cNvSpPr>
            <a:spLocks noGrp="1" noChangeArrowheads="1"/>
          </p:cNvSpPr>
          <p:nvPr>
            <p:ph idx="1"/>
          </p:nvPr>
        </p:nvSpPr>
        <p:spPr/>
        <p:txBody>
          <a:bodyPr/>
          <a:lstStyle/>
          <a:p>
            <a:endParaRPr lang="en-US" dirty="0" smtClean="0"/>
          </a:p>
          <a:p>
            <a:endParaRPr lang="en-US" dirty="0" smtClean="0"/>
          </a:p>
          <a:p>
            <a:endParaRPr lang="en-US" dirty="0" smtClean="0"/>
          </a:p>
          <a:p>
            <a:pPr algn="ctr">
              <a:buNone/>
            </a:pPr>
            <a:r>
              <a:rPr lang="en-US" dirty="0" smtClean="0"/>
              <a:t>But…</a:t>
            </a:r>
          </a:p>
          <a:p>
            <a:endParaRPr lang="en-US" dirty="0" smtClean="0"/>
          </a:p>
          <a:p>
            <a:endParaRPr lang="en-US" dirty="0" smtClean="0"/>
          </a:p>
        </p:txBody>
      </p:sp>
    </p:spTree>
    <p:extLst>
      <p:ext uri="{BB962C8B-B14F-4D97-AF65-F5344CB8AC3E}">
        <p14:creationId xmlns:p14="http://schemas.microsoft.com/office/powerpoint/2010/main" val="168592193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4" descr="man-in-middle2"/>
          <p:cNvPicPr>
            <a:picLocks noGrp="1" noChangeAspect="1" noChangeArrowheads="1"/>
          </p:cNvPicPr>
          <p:nvPr>
            <p:ph idx="1"/>
          </p:nvPr>
        </p:nvPicPr>
        <p:blipFill>
          <a:blip r:embed="rId2" cstate="print"/>
          <a:srcRect/>
          <a:stretch>
            <a:fillRect/>
          </a:stretch>
        </p:blipFill>
        <p:spPr bwMode="auto">
          <a:xfrm>
            <a:off x="783650" y="1774825"/>
            <a:ext cx="7576700" cy="4625975"/>
          </a:xfrm>
          <a:prstGeom prst="rect">
            <a:avLst/>
          </a:prstGeom>
          <a:noFill/>
          <a:ln w="9525">
            <a:noFill/>
            <a:miter lim="800000"/>
            <a:headEnd/>
            <a:tailEnd/>
          </a:ln>
        </p:spPr>
      </p:pic>
    </p:spTree>
    <p:extLst>
      <p:ext uri="{BB962C8B-B14F-4D97-AF65-F5344CB8AC3E}">
        <p14:creationId xmlns:p14="http://schemas.microsoft.com/office/powerpoint/2010/main" val="106145998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3" descr="man-in-middle3"/>
          <p:cNvPicPr>
            <a:picLocks noGrp="1" noChangeAspect="1" noChangeArrowheads="1"/>
          </p:cNvPicPr>
          <p:nvPr>
            <p:ph idx="1"/>
          </p:nvPr>
        </p:nvPicPr>
        <p:blipFill>
          <a:blip r:embed="rId2" cstate="print"/>
          <a:srcRect/>
          <a:stretch>
            <a:fillRect/>
          </a:stretch>
        </p:blipFill>
        <p:spPr bwMode="auto">
          <a:xfrm>
            <a:off x="1219200" y="1600200"/>
            <a:ext cx="6032920" cy="4926380"/>
          </a:xfrm>
          <a:prstGeom prst="rect">
            <a:avLst/>
          </a:prstGeom>
          <a:noFill/>
          <a:ln w="9525">
            <a:noFill/>
            <a:miter lim="800000"/>
            <a:headEnd/>
            <a:tailEnd/>
          </a:ln>
        </p:spPr>
      </p:pic>
    </p:spTree>
    <p:extLst>
      <p:ext uri="{BB962C8B-B14F-4D97-AF65-F5344CB8AC3E}">
        <p14:creationId xmlns:p14="http://schemas.microsoft.com/office/powerpoint/2010/main" val="272736098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mtClean="0"/>
              <a:t>Public Key Infrastructure</a:t>
            </a:r>
          </a:p>
        </p:txBody>
      </p:sp>
      <p:sp>
        <p:nvSpPr>
          <p:cNvPr id="115715" name="Rectangle 3"/>
          <p:cNvSpPr>
            <a:spLocks noGrp="1" noChangeArrowheads="1"/>
          </p:cNvSpPr>
          <p:nvPr>
            <p:ph idx="1"/>
          </p:nvPr>
        </p:nvSpPr>
        <p:spPr/>
        <p:txBody>
          <a:bodyPr/>
          <a:lstStyle/>
          <a:p>
            <a:pPr>
              <a:buNone/>
            </a:pPr>
            <a:r>
              <a:rPr lang="en-US" dirty="0" smtClean="0"/>
              <a:t>Wouldn’t it be nice if some one we could distribute public keys AND be assured that the public key we received was the actual public key of the person we expect to talk to?</a:t>
            </a:r>
          </a:p>
          <a:p>
            <a:endParaRPr lang="en-US" dirty="0" smtClean="0"/>
          </a:p>
        </p:txBody>
      </p:sp>
    </p:spTree>
    <p:extLst>
      <p:ext uri="{BB962C8B-B14F-4D97-AF65-F5344CB8AC3E}">
        <p14:creationId xmlns:p14="http://schemas.microsoft.com/office/powerpoint/2010/main" val="230141834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smtClean="0"/>
              <a:t>PKI</a:t>
            </a:r>
          </a:p>
        </p:txBody>
      </p:sp>
      <p:sp>
        <p:nvSpPr>
          <p:cNvPr id="117763" name="Rectangle 3"/>
          <p:cNvSpPr>
            <a:spLocks noGrp="1" noChangeArrowheads="1"/>
          </p:cNvSpPr>
          <p:nvPr>
            <p:ph idx="1"/>
          </p:nvPr>
        </p:nvSpPr>
        <p:spPr/>
        <p:txBody>
          <a:bodyPr>
            <a:normAutofit lnSpcReduction="10000"/>
          </a:bodyPr>
          <a:lstStyle/>
          <a:p>
            <a:pPr>
              <a:buNone/>
            </a:pPr>
            <a:r>
              <a:rPr lang="en-US" dirty="0" smtClean="0"/>
              <a:t>PKIs are generally concerned with ensuring and managing identity trust, specifically using </a:t>
            </a:r>
            <a:r>
              <a:rPr lang="en-US" b="1" dirty="0" smtClean="0"/>
              <a:t>digital certificates</a:t>
            </a:r>
            <a:r>
              <a:rPr lang="en-US" dirty="0" smtClean="0"/>
              <a:t>.</a:t>
            </a:r>
          </a:p>
          <a:p>
            <a:r>
              <a:rPr lang="en-US" dirty="0" smtClean="0"/>
              <a:t>Provides all the components necessary for users to be able to communicate securely in a managed method.</a:t>
            </a:r>
          </a:p>
          <a:p>
            <a:r>
              <a:rPr lang="en-US" dirty="0" smtClean="0"/>
              <a:t>Includes hardware, software, policies, services, algorithms and protocols.</a:t>
            </a:r>
          </a:p>
          <a:p>
            <a:r>
              <a:rPr lang="en-US" dirty="0" smtClean="0"/>
              <a:t>Enables C, and I of the CIA triad</a:t>
            </a:r>
          </a:p>
          <a:p>
            <a:r>
              <a:rPr lang="en-US" dirty="0" smtClean="0"/>
              <a:t>Enables non-repudiation</a:t>
            </a:r>
          </a:p>
        </p:txBody>
      </p:sp>
    </p:spTree>
    <p:extLst>
      <p:ext uri="{BB962C8B-B14F-4D97-AF65-F5344CB8AC3E}">
        <p14:creationId xmlns:p14="http://schemas.microsoft.com/office/powerpoint/2010/main" val="16725699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smtClean="0"/>
              <a:t>PKI	 components (726)</a:t>
            </a:r>
          </a:p>
        </p:txBody>
      </p:sp>
      <p:sp>
        <p:nvSpPr>
          <p:cNvPr id="118787" name="Rectangle 3"/>
          <p:cNvSpPr>
            <a:spLocks noGrp="1" noChangeArrowheads="1"/>
          </p:cNvSpPr>
          <p:nvPr>
            <p:ph idx="1"/>
          </p:nvPr>
        </p:nvSpPr>
        <p:spPr/>
        <p:txBody>
          <a:bodyPr/>
          <a:lstStyle/>
          <a:p>
            <a:r>
              <a:rPr lang="en-US" dirty="0" smtClean="0"/>
              <a:t>Each entity has a </a:t>
            </a:r>
            <a:r>
              <a:rPr lang="en-US" b="1" dirty="0" smtClean="0"/>
              <a:t>digital certificate</a:t>
            </a:r>
            <a:r>
              <a:rPr lang="en-US" dirty="0" smtClean="0"/>
              <a:t>* which has information about a person, including the entities </a:t>
            </a:r>
            <a:r>
              <a:rPr lang="en-US" b="1" dirty="0" smtClean="0"/>
              <a:t>public key</a:t>
            </a:r>
            <a:r>
              <a:rPr lang="en-US" dirty="0" smtClean="0"/>
              <a:t>.</a:t>
            </a:r>
          </a:p>
          <a:p>
            <a:r>
              <a:rPr lang="en-US" dirty="0" smtClean="0"/>
              <a:t>The </a:t>
            </a:r>
            <a:r>
              <a:rPr lang="en-US" b="1" dirty="0" smtClean="0"/>
              <a:t>certificates</a:t>
            </a:r>
            <a:r>
              <a:rPr lang="en-US" dirty="0" smtClean="0"/>
              <a:t> are signed by a </a:t>
            </a:r>
            <a:r>
              <a:rPr lang="en-US" b="1" dirty="0" smtClean="0"/>
              <a:t>Certificate Authority</a:t>
            </a:r>
            <a:r>
              <a:rPr lang="en-US" dirty="0" smtClean="0"/>
              <a:t>*. By signing the Certificate the Certificate authority vouches for the authenticity of the certificate.</a:t>
            </a:r>
          </a:p>
        </p:txBody>
      </p:sp>
    </p:spTree>
    <p:extLst>
      <p:ext uri="{BB962C8B-B14F-4D97-AF65-F5344CB8AC3E}">
        <p14:creationId xmlns:p14="http://schemas.microsoft.com/office/powerpoint/2010/main" val="27037646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43074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20</a:t>
            </a:fld>
            <a:endParaRPr lang="en-US" dirty="0"/>
          </a:p>
        </p:txBody>
      </p:sp>
      <p:sp>
        <p:nvSpPr>
          <p:cNvPr id="3" name="Title 2"/>
          <p:cNvSpPr>
            <a:spLocks noGrp="1"/>
          </p:cNvSpPr>
          <p:nvPr>
            <p:ph type="title"/>
          </p:nvPr>
        </p:nvSpPr>
        <p:spPr/>
        <p:txBody>
          <a:bodyPr/>
          <a:lstStyle/>
          <a:p>
            <a:r>
              <a:rPr lang="en-US" dirty="0"/>
              <a:t>Timeline of the Target Breach</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1219200"/>
            <a:ext cx="8382000" cy="519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18287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smtClean="0"/>
              <a:t>PKI components (729)</a:t>
            </a:r>
          </a:p>
        </p:txBody>
      </p:sp>
      <p:sp>
        <p:nvSpPr>
          <p:cNvPr id="119811" name="Rectangle 3"/>
          <p:cNvSpPr>
            <a:spLocks noGrp="1" noChangeArrowheads="1"/>
          </p:cNvSpPr>
          <p:nvPr>
            <p:ph idx="1"/>
          </p:nvPr>
        </p:nvSpPr>
        <p:spPr/>
        <p:txBody>
          <a:bodyPr/>
          <a:lstStyle/>
          <a:p>
            <a:r>
              <a:rPr lang="en-US" smtClean="0"/>
              <a:t>A registration authority (RA) – establishes and confirms the identification of an individual. Once registered, the CA actually assignees, holds and distributes the Certificates.</a:t>
            </a:r>
          </a:p>
        </p:txBody>
      </p:sp>
    </p:spTree>
    <p:extLst>
      <p:ext uri="{BB962C8B-B14F-4D97-AF65-F5344CB8AC3E}">
        <p14:creationId xmlns:p14="http://schemas.microsoft.com/office/powerpoint/2010/main" val="65113683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smtClean="0"/>
              <a:t>PKI steps ()</a:t>
            </a:r>
          </a:p>
        </p:txBody>
      </p:sp>
      <p:sp>
        <p:nvSpPr>
          <p:cNvPr id="120835" name="Rectangle 3"/>
          <p:cNvSpPr>
            <a:spLocks noGrp="1" noChangeArrowheads="1"/>
          </p:cNvSpPr>
          <p:nvPr>
            <p:ph idx="1"/>
          </p:nvPr>
        </p:nvSpPr>
        <p:spPr/>
        <p:txBody>
          <a:bodyPr/>
          <a:lstStyle/>
          <a:p>
            <a:pPr marL="609600" indent="-609600" eaLnBrk="1" hangingPunct="1">
              <a:lnSpc>
                <a:spcPct val="90000"/>
              </a:lnSpc>
              <a:buFontTx/>
              <a:buAutoNum type="arabicPeriod"/>
            </a:pPr>
            <a:r>
              <a:rPr lang="en-US" smtClean="0"/>
              <a:t>User makes a request to RA</a:t>
            </a:r>
          </a:p>
          <a:p>
            <a:pPr marL="609600" indent="-609600" eaLnBrk="1" hangingPunct="1">
              <a:lnSpc>
                <a:spcPct val="90000"/>
              </a:lnSpc>
              <a:buFontTx/>
              <a:buAutoNum type="arabicPeriod"/>
            </a:pPr>
            <a:r>
              <a:rPr lang="en-US" smtClean="0"/>
              <a:t>RA requests certain info from the user (like drivers license, address etc)</a:t>
            </a:r>
          </a:p>
          <a:p>
            <a:pPr marL="609600" indent="-609600" eaLnBrk="1" hangingPunct="1">
              <a:lnSpc>
                <a:spcPct val="90000"/>
              </a:lnSpc>
              <a:buFontTx/>
              <a:buAutoNum type="arabicPeriod"/>
            </a:pPr>
            <a:r>
              <a:rPr lang="en-US" smtClean="0"/>
              <a:t>RA verifies user is who he says he is, and sends a request to create a cert to the CA.</a:t>
            </a:r>
          </a:p>
          <a:p>
            <a:pPr marL="609600" indent="-609600" eaLnBrk="1" hangingPunct="1">
              <a:lnSpc>
                <a:spcPct val="90000"/>
              </a:lnSpc>
              <a:buFontTx/>
              <a:buAutoNum type="arabicPeriod"/>
            </a:pPr>
            <a:r>
              <a:rPr lang="en-US" smtClean="0"/>
              <a:t>CA creates a cert with users public key and identity information.</a:t>
            </a:r>
          </a:p>
          <a:p>
            <a:pPr marL="609600" indent="-609600" algn="ctr" eaLnBrk="1" hangingPunct="1">
              <a:lnSpc>
                <a:spcPct val="90000"/>
              </a:lnSpc>
              <a:buFontTx/>
              <a:buNone/>
            </a:pPr>
            <a:r>
              <a:rPr lang="en-US" smtClean="0"/>
              <a:t>(more)</a:t>
            </a:r>
          </a:p>
        </p:txBody>
      </p:sp>
    </p:spTree>
    <p:extLst>
      <p:ext uri="{BB962C8B-B14F-4D97-AF65-F5344CB8AC3E}">
        <p14:creationId xmlns:p14="http://schemas.microsoft.com/office/powerpoint/2010/main" val="162640344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smtClean="0"/>
              <a:t>PKI steps (739)</a:t>
            </a:r>
          </a:p>
        </p:txBody>
      </p:sp>
      <p:sp>
        <p:nvSpPr>
          <p:cNvPr id="121859" name="Rectangle 3"/>
          <p:cNvSpPr>
            <a:spLocks noGrp="1" noChangeArrowheads="1"/>
          </p:cNvSpPr>
          <p:nvPr>
            <p:ph idx="1"/>
          </p:nvPr>
        </p:nvSpPr>
        <p:spPr/>
        <p:txBody>
          <a:bodyPr/>
          <a:lstStyle/>
          <a:p>
            <a:pPr marL="609600" indent="-609600" eaLnBrk="1" hangingPunct="1">
              <a:buFontTx/>
              <a:buAutoNum type="arabicPeriod" startAt="5"/>
            </a:pPr>
            <a:r>
              <a:rPr lang="en-US" smtClean="0"/>
              <a:t>Now when someone requests users info, the CA sends the certificate </a:t>
            </a:r>
          </a:p>
          <a:p>
            <a:pPr marL="609600" indent="-609600" eaLnBrk="1" hangingPunct="1">
              <a:buFontTx/>
              <a:buAutoNum type="arabicPeriod" startAt="5"/>
            </a:pPr>
            <a:r>
              <a:rPr lang="en-US" smtClean="0"/>
              <a:t>The requesting user can extract the public key and knows that the information is valid as the CA also has signed the certificate.</a:t>
            </a:r>
          </a:p>
        </p:txBody>
      </p:sp>
    </p:spTree>
    <p:extLst>
      <p:ext uri="{BB962C8B-B14F-4D97-AF65-F5344CB8AC3E}">
        <p14:creationId xmlns:p14="http://schemas.microsoft.com/office/powerpoint/2010/main" val="297922351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normAutofit fontScale="90000"/>
          </a:bodyPr>
          <a:lstStyle/>
          <a:p>
            <a:pPr eaLnBrk="1" hangingPunct="1"/>
            <a:r>
              <a:rPr lang="en-US" sz="4000" smtClean="0"/>
              <a:t>Lets look at a digital Certificate together</a:t>
            </a:r>
          </a:p>
        </p:txBody>
      </p:sp>
      <p:sp>
        <p:nvSpPr>
          <p:cNvPr id="122883" name="Rectangle 3"/>
          <p:cNvSpPr>
            <a:spLocks noGrp="1" noChangeArrowheads="1"/>
          </p:cNvSpPr>
          <p:nvPr>
            <p:ph idx="1"/>
          </p:nvPr>
        </p:nvSpPr>
        <p:spPr>
          <a:xfrm>
            <a:off x="152400" y="1447800"/>
            <a:ext cx="8763000" cy="5181600"/>
          </a:xfrm>
        </p:spPr>
        <p:txBody>
          <a:bodyPr/>
          <a:lstStyle/>
          <a:p>
            <a:pPr eaLnBrk="1" hangingPunct="1">
              <a:lnSpc>
                <a:spcPct val="90000"/>
              </a:lnSpc>
            </a:pPr>
            <a:r>
              <a:rPr lang="en-US" smtClean="0"/>
              <a:t>Firefox – </a:t>
            </a:r>
            <a:r>
              <a:rPr lang="en-US" smtClean="0">
                <a:hlinkClick r:id="rId2"/>
              </a:rPr>
              <a:t>https://www.redhat.com</a:t>
            </a:r>
            <a:endParaRPr lang="en-US" smtClean="0"/>
          </a:p>
          <a:p>
            <a:pPr eaLnBrk="1" hangingPunct="1">
              <a:lnSpc>
                <a:spcPct val="90000"/>
              </a:lnSpc>
            </a:pPr>
            <a:r>
              <a:rPr lang="en-US" smtClean="0"/>
              <a:t>Click on the yellow lock at the bottom</a:t>
            </a:r>
          </a:p>
          <a:p>
            <a:pPr eaLnBrk="1" hangingPunct="1">
              <a:lnSpc>
                <a:spcPct val="90000"/>
              </a:lnSpc>
            </a:pPr>
            <a:r>
              <a:rPr lang="en-US" smtClean="0"/>
              <a:t>In the pop-up click on “view certificate”</a:t>
            </a:r>
          </a:p>
          <a:p>
            <a:pPr eaLnBrk="1" hangingPunct="1">
              <a:lnSpc>
                <a:spcPct val="90000"/>
              </a:lnSpc>
            </a:pPr>
            <a:r>
              <a:rPr lang="en-US" smtClean="0"/>
              <a:t>What version is it?</a:t>
            </a:r>
          </a:p>
          <a:p>
            <a:pPr eaLnBrk="1" hangingPunct="1">
              <a:lnSpc>
                <a:spcPct val="90000"/>
              </a:lnSpc>
            </a:pPr>
            <a:r>
              <a:rPr lang="en-US" smtClean="0"/>
              <a:t>What’s the “Common Name”</a:t>
            </a:r>
          </a:p>
          <a:p>
            <a:pPr eaLnBrk="1" hangingPunct="1">
              <a:lnSpc>
                <a:spcPct val="90000"/>
              </a:lnSpc>
            </a:pPr>
            <a:r>
              <a:rPr lang="en-US" smtClean="0"/>
              <a:t>Who is the Issuing Certificate Authority</a:t>
            </a:r>
          </a:p>
          <a:p>
            <a:pPr eaLnBrk="1" hangingPunct="1">
              <a:lnSpc>
                <a:spcPct val="90000"/>
              </a:lnSpc>
            </a:pPr>
            <a:r>
              <a:rPr lang="en-US" smtClean="0"/>
              <a:t>When does the Certificate Expire</a:t>
            </a:r>
          </a:p>
          <a:p>
            <a:pPr eaLnBrk="1" hangingPunct="1">
              <a:lnSpc>
                <a:spcPct val="90000"/>
              </a:lnSpc>
            </a:pPr>
            <a:r>
              <a:rPr lang="en-US" smtClean="0"/>
              <a:t>Why would a certificate expire?</a:t>
            </a:r>
          </a:p>
          <a:p>
            <a:pPr algn="ctr" eaLnBrk="1" hangingPunct="1">
              <a:lnSpc>
                <a:spcPct val="90000"/>
              </a:lnSpc>
              <a:buFontTx/>
              <a:buNone/>
            </a:pPr>
            <a:r>
              <a:rPr lang="en-US" smtClean="0"/>
              <a:t>(more)</a:t>
            </a:r>
          </a:p>
        </p:txBody>
      </p:sp>
    </p:spTree>
    <p:extLst>
      <p:ext uri="{BB962C8B-B14F-4D97-AF65-F5344CB8AC3E}">
        <p14:creationId xmlns:p14="http://schemas.microsoft.com/office/powerpoint/2010/main" val="344027615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rmAutofit fontScale="90000"/>
          </a:bodyPr>
          <a:lstStyle/>
          <a:p>
            <a:pPr eaLnBrk="1" hangingPunct="1"/>
            <a:r>
              <a:rPr lang="en-US" sz="4000" smtClean="0"/>
              <a:t>Lets look at a digital Certificate together</a:t>
            </a:r>
          </a:p>
        </p:txBody>
      </p:sp>
      <p:sp>
        <p:nvSpPr>
          <p:cNvPr id="123907" name="Rectangle 3"/>
          <p:cNvSpPr>
            <a:spLocks noGrp="1" noChangeArrowheads="1"/>
          </p:cNvSpPr>
          <p:nvPr>
            <p:ph idx="1"/>
          </p:nvPr>
        </p:nvSpPr>
        <p:spPr/>
        <p:txBody>
          <a:bodyPr/>
          <a:lstStyle/>
          <a:p>
            <a:pPr eaLnBrk="1" hangingPunct="1">
              <a:lnSpc>
                <a:spcPct val="90000"/>
              </a:lnSpc>
              <a:buFontTx/>
              <a:buNone/>
            </a:pPr>
            <a:r>
              <a:rPr lang="en-US" smtClean="0"/>
              <a:t>Now click on the details tab</a:t>
            </a:r>
          </a:p>
          <a:p>
            <a:pPr eaLnBrk="1" hangingPunct="1">
              <a:lnSpc>
                <a:spcPct val="90000"/>
              </a:lnSpc>
            </a:pPr>
            <a:r>
              <a:rPr lang="en-US" smtClean="0"/>
              <a:t>What is this “Certificate Hierarchy” stuff?</a:t>
            </a:r>
          </a:p>
          <a:p>
            <a:pPr eaLnBrk="1" hangingPunct="1">
              <a:lnSpc>
                <a:spcPct val="90000"/>
              </a:lnSpc>
            </a:pPr>
            <a:r>
              <a:rPr lang="en-US" smtClean="0"/>
              <a:t>Who Signed the cert for </a:t>
            </a:r>
            <a:r>
              <a:rPr lang="en-US" smtClean="0">
                <a:hlinkClick r:id="rId2"/>
              </a:rPr>
              <a:t>www.redhat.com</a:t>
            </a:r>
            <a:endParaRPr lang="en-US" smtClean="0"/>
          </a:p>
          <a:p>
            <a:pPr eaLnBrk="1" hangingPunct="1">
              <a:lnSpc>
                <a:spcPct val="90000"/>
              </a:lnSpc>
            </a:pPr>
            <a:r>
              <a:rPr lang="en-US" smtClean="0"/>
              <a:t>Who signed the cert for that CA? </a:t>
            </a:r>
          </a:p>
          <a:p>
            <a:pPr eaLnBrk="1" hangingPunct="1">
              <a:lnSpc>
                <a:spcPct val="90000"/>
              </a:lnSpc>
            </a:pPr>
            <a:r>
              <a:rPr lang="en-US" smtClean="0"/>
              <a:t>This “vouching” for CAs is called a “certificate chain”</a:t>
            </a:r>
          </a:p>
          <a:p>
            <a:pPr eaLnBrk="1" hangingPunct="1">
              <a:lnSpc>
                <a:spcPct val="90000"/>
              </a:lnSpc>
            </a:pPr>
            <a:r>
              <a:rPr lang="en-US" smtClean="0"/>
              <a:t>If someone signed for someone else… who signed for them? When does this end? Let’s explore this…</a:t>
            </a:r>
          </a:p>
          <a:p>
            <a:pPr eaLnBrk="1" hangingPunct="1">
              <a:lnSpc>
                <a:spcPct val="90000"/>
              </a:lnSpc>
              <a:buFontTx/>
              <a:buNone/>
            </a:pPr>
            <a:endParaRPr lang="en-US" smtClean="0"/>
          </a:p>
        </p:txBody>
      </p:sp>
    </p:spTree>
    <p:extLst>
      <p:ext uri="{BB962C8B-B14F-4D97-AF65-F5344CB8AC3E}">
        <p14:creationId xmlns:p14="http://schemas.microsoft.com/office/powerpoint/2010/main" val="202459324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smtClean="0"/>
              <a:t>PKI hierarchy</a:t>
            </a:r>
          </a:p>
        </p:txBody>
      </p:sp>
      <p:sp>
        <p:nvSpPr>
          <p:cNvPr id="124931" name="Rectangle 3"/>
          <p:cNvSpPr>
            <a:spLocks noGrp="1" noChangeArrowheads="1"/>
          </p:cNvSpPr>
          <p:nvPr>
            <p:ph idx="1"/>
          </p:nvPr>
        </p:nvSpPr>
        <p:spPr/>
        <p:txBody>
          <a:bodyPr/>
          <a:lstStyle/>
          <a:p>
            <a:pPr>
              <a:buNone/>
            </a:pPr>
            <a:r>
              <a:rPr lang="en-US" dirty="0" smtClean="0"/>
              <a:t>PKI implementations are usually a hierarchy, where one CA signs another CAs certificate.</a:t>
            </a:r>
          </a:p>
          <a:p>
            <a:r>
              <a:rPr lang="en-US" dirty="0" smtClean="0"/>
              <a:t>Parent Child relationship</a:t>
            </a:r>
          </a:p>
          <a:p>
            <a:r>
              <a:rPr lang="en-US" dirty="0" smtClean="0"/>
              <a:t>Top parent is called a root CA</a:t>
            </a:r>
          </a:p>
          <a:p>
            <a:r>
              <a:rPr lang="en-US" dirty="0" smtClean="0"/>
              <a:t>All others are called subordinate CA</a:t>
            </a:r>
          </a:p>
          <a:p>
            <a:endParaRPr lang="en-US" dirty="0" smtClean="0"/>
          </a:p>
          <a:p>
            <a:endParaRPr lang="en-US" dirty="0" smtClean="0"/>
          </a:p>
          <a:p>
            <a:endParaRPr lang="en-US" dirty="0" smtClean="0"/>
          </a:p>
          <a:p>
            <a:r>
              <a:rPr lang="en-US" dirty="0" smtClean="0"/>
              <a:t>Visualization next slide	</a:t>
            </a:r>
          </a:p>
        </p:txBody>
      </p:sp>
    </p:spTree>
    <p:extLst>
      <p:ext uri="{BB962C8B-B14F-4D97-AF65-F5344CB8AC3E}">
        <p14:creationId xmlns:p14="http://schemas.microsoft.com/office/powerpoint/2010/main" val="370343979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5" name="Picture 3" descr="PKI-heirarchy"/>
          <p:cNvPicPr>
            <a:picLocks noChangeAspect="1" noChangeArrowheads="1"/>
          </p:cNvPicPr>
          <p:nvPr/>
        </p:nvPicPr>
        <p:blipFill>
          <a:blip r:embed="rId2" cstate="print"/>
          <a:srcRect/>
          <a:stretch>
            <a:fillRect/>
          </a:stretch>
        </p:blipFill>
        <p:spPr bwMode="auto">
          <a:xfrm>
            <a:off x="609600" y="1600200"/>
            <a:ext cx="7543800" cy="4789668"/>
          </a:xfrm>
          <a:prstGeom prst="rect">
            <a:avLst/>
          </a:prstGeom>
          <a:noFill/>
          <a:ln w="9525">
            <a:noFill/>
            <a:miter lim="800000"/>
            <a:headEnd/>
            <a:tailEnd/>
          </a:ln>
        </p:spPr>
      </p:pic>
      <p:sp>
        <p:nvSpPr>
          <p:cNvPr id="125954" name="Rectangle 2"/>
          <p:cNvSpPr>
            <a:spLocks noGrp="1" noChangeArrowheads="1"/>
          </p:cNvSpPr>
          <p:nvPr>
            <p:ph type="title"/>
          </p:nvPr>
        </p:nvSpPr>
        <p:spPr/>
        <p:txBody>
          <a:bodyPr/>
          <a:lstStyle/>
          <a:p>
            <a:r>
              <a:rPr lang="en-US" smtClean="0"/>
              <a:t>PKI hierarchy</a:t>
            </a:r>
          </a:p>
        </p:txBody>
      </p:sp>
    </p:spTree>
    <p:extLst>
      <p:ext uri="{BB962C8B-B14F-4D97-AF65-F5344CB8AC3E}">
        <p14:creationId xmlns:p14="http://schemas.microsoft.com/office/powerpoint/2010/main" val="951720816"/>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smtClean="0"/>
              <a:t>CA concerns</a:t>
            </a:r>
          </a:p>
        </p:txBody>
      </p:sp>
      <p:sp>
        <p:nvSpPr>
          <p:cNvPr id="126979" name="Rectangle 3"/>
          <p:cNvSpPr>
            <a:spLocks noGrp="1" noChangeArrowheads="1"/>
          </p:cNvSpPr>
          <p:nvPr>
            <p:ph idx="1"/>
          </p:nvPr>
        </p:nvSpPr>
        <p:spPr/>
        <p:txBody>
          <a:bodyPr>
            <a:normAutofit/>
          </a:bodyPr>
          <a:lstStyle/>
          <a:p>
            <a:pPr>
              <a:buNone/>
            </a:pPr>
            <a:r>
              <a:rPr lang="en-US" dirty="0" smtClean="0"/>
              <a:t>Every CA should have a Certification Practice Statement which outlines</a:t>
            </a:r>
          </a:p>
          <a:p>
            <a:pPr lvl="1"/>
            <a:r>
              <a:rPr lang="en-US" dirty="0" smtClean="0"/>
              <a:t>How the RA verifies identities</a:t>
            </a:r>
          </a:p>
          <a:p>
            <a:pPr lvl="1"/>
            <a:r>
              <a:rPr lang="en-US" dirty="0" smtClean="0"/>
              <a:t>How the Certificates are transferred</a:t>
            </a:r>
          </a:p>
          <a:p>
            <a:pPr lvl="1"/>
            <a:r>
              <a:rPr lang="en-US" dirty="0" smtClean="0"/>
              <a:t>How keys are secured</a:t>
            </a:r>
          </a:p>
          <a:p>
            <a:pPr lvl="1"/>
            <a:r>
              <a:rPr lang="en-US" dirty="0" smtClean="0"/>
              <a:t>What data is in a Digital Certificate</a:t>
            </a:r>
          </a:p>
          <a:p>
            <a:pPr lvl="1"/>
            <a:r>
              <a:rPr lang="en-US" dirty="0" smtClean="0"/>
              <a:t>How revocations are handled… etc</a:t>
            </a:r>
          </a:p>
          <a:p>
            <a:r>
              <a:rPr lang="en-US" dirty="0" smtClean="0"/>
              <a:t>Before using a 3rd party CA, you should understand and be comfortable with CPS and the security controls they use.*</a:t>
            </a:r>
          </a:p>
          <a:p>
            <a:endParaRPr lang="en-US" dirty="0" smtClean="0"/>
          </a:p>
          <a:p>
            <a:endParaRPr lang="en-US" dirty="0" smtClean="0"/>
          </a:p>
        </p:txBody>
      </p:sp>
    </p:spTree>
    <p:extLst>
      <p:ext uri="{BB962C8B-B14F-4D97-AF65-F5344CB8AC3E}">
        <p14:creationId xmlns:p14="http://schemas.microsoft.com/office/powerpoint/2010/main" val="399364263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smtClean="0"/>
              <a:t>Multiple Certificates</a:t>
            </a:r>
          </a:p>
        </p:txBody>
      </p:sp>
      <p:sp>
        <p:nvSpPr>
          <p:cNvPr id="128003" name="Rectangle 3"/>
          <p:cNvSpPr>
            <a:spLocks noGrp="1" noChangeArrowheads="1"/>
          </p:cNvSpPr>
          <p:nvPr>
            <p:ph idx="1"/>
          </p:nvPr>
        </p:nvSpPr>
        <p:spPr/>
        <p:txBody>
          <a:bodyPr/>
          <a:lstStyle/>
          <a:p>
            <a:pPr>
              <a:buNone/>
            </a:pPr>
            <a:r>
              <a:rPr lang="en-US" dirty="0" smtClean="0"/>
              <a:t>Some PKIs use multiple certificates, and as such multiple public/private key pairs.</a:t>
            </a:r>
          </a:p>
          <a:p>
            <a:r>
              <a:rPr lang="en-US" dirty="0" smtClean="0"/>
              <a:t>One for digitally signing data</a:t>
            </a:r>
          </a:p>
          <a:p>
            <a:r>
              <a:rPr lang="en-US" dirty="0" smtClean="0"/>
              <a:t>One for encrypting data</a:t>
            </a:r>
          </a:p>
          <a:p>
            <a:endParaRPr lang="en-US" dirty="0" smtClean="0"/>
          </a:p>
          <a:p>
            <a:r>
              <a:rPr lang="en-US" dirty="0" smtClean="0"/>
              <a:t>Why would we want to have two different keys? </a:t>
            </a:r>
          </a:p>
        </p:txBody>
      </p:sp>
    </p:spTree>
    <p:extLst>
      <p:ext uri="{BB962C8B-B14F-4D97-AF65-F5344CB8AC3E}">
        <p14:creationId xmlns:p14="http://schemas.microsoft.com/office/powerpoint/2010/main" val="248765455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smtClean="0"/>
              <a:t>Certificate Renewals</a:t>
            </a:r>
          </a:p>
        </p:txBody>
      </p:sp>
      <p:sp>
        <p:nvSpPr>
          <p:cNvPr id="129027" name="Rectangle 3"/>
          <p:cNvSpPr>
            <a:spLocks noGrp="1" noChangeArrowheads="1"/>
          </p:cNvSpPr>
          <p:nvPr>
            <p:ph idx="1"/>
          </p:nvPr>
        </p:nvSpPr>
        <p:spPr/>
        <p:txBody>
          <a:bodyPr>
            <a:normAutofit lnSpcReduction="10000"/>
          </a:bodyPr>
          <a:lstStyle/>
          <a:p>
            <a:pPr>
              <a:buNone/>
            </a:pPr>
            <a:r>
              <a:rPr lang="en-US" dirty="0" smtClean="0"/>
              <a:t>Certificates have a lifetime after which they expire. Why?</a:t>
            </a:r>
          </a:p>
          <a:p>
            <a:endParaRPr lang="en-US" dirty="0" smtClean="0"/>
          </a:p>
          <a:p>
            <a:r>
              <a:rPr lang="en-US" dirty="0" smtClean="0"/>
              <a:t>When a certificate expires you have to renew it. You don’t have to go through the RA again. You just have to be able to sign a message with your old private key.</a:t>
            </a:r>
          </a:p>
          <a:p>
            <a:endParaRPr lang="en-US" dirty="0" smtClean="0"/>
          </a:p>
          <a:p>
            <a:r>
              <a:rPr lang="en-US" dirty="0" smtClean="0"/>
              <a:t>When renewing you can use the old public/private key pair or generate a new key pair. What is the advantage of generating a new pair?</a:t>
            </a:r>
          </a:p>
          <a:p>
            <a:endParaRPr lang="en-US" dirty="0" smtClean="0"/>
          </a:p>
        </p:txBody>
      </p:sp>
    </p:spTree>
    <p:extLst>
      <p:ext uri="{BB962C8B-B14F-4D97-AF65-F5344CB8AC3E}">
        <p14:creationId xmlns:p14="http://schemas.microsoft.com/office/powerpoint/2010/main" val="82444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21</a:t>
            </a:fld>
            <a:endParaRPr lang="en-US" dirty="0"/>
          </a:p>
        </p:txBody>
      </p:sp>
      <p:sp>
        <p:nvSpPr>
          <p:cNvPr id="3" name="Title 2"/>
          <p:cNvSpPr>
            <a:spLocks noGrp="1"/>
          </p:cNvSpPr>
          <p:nvPr>
            <p:ph type="title"/>
          </p:nvPr>
        </p:nvSpPr>
        <p:spPr/>
        <p:txBody>
          <a:bodyPr/>
          <a:lstStyle/>
          <a:p>
            <a:r>
              <a:rPr lang="en-US" dirty="0"/>
              <a:t>Missed Opportunities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46" y="1447800"/>
            <a:ext cx="8969910"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10127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smtClean="0"/>
              <a:t>Certificate Revocation</a:t>
            </a:r>
          </a:p>
        </p:txBody>
      </p:sp>
      <p:sp>
        <p:nvSpPr>
          <p:cNvPr id="130051" name="Rectangle 3"/>
          <p:cNvSpPr>
            <a:spLocks noGrp="1" noChangeArrowheads="1"/>
          </p:cNvSpPr>
          <p:nvPr>
            <p:ph idx="1"/>
          </p:nvPr>
        </p:nvSpPr>
        <p:spPr/>
        <p:txBody>
          <a:bodyPr/>
          <a:lstStyle/>
          <a:p>
            <a:pPr>
              <a:buNone/>
            </a:pPr>
            <a:r>
              <a:rPr lang="en-US" dirty="0" smtClean="0"/>
              <a:t>We have a wonderful system of distributing and verifying Digital Identities (certificates). But we may need to revoke a users digital Identity?</a:t>
            </a:r>
          </a:p>
          <a:p>
            <a:r>
              <a:rPr lang="en-US" dirty="0" smtClean="0"/>
              <a:t>Why?</a:t>
            </a:r>
          </a:p>
          <a:p>
            <a:pPr lvl="1"/>
            <a:r>
              <a:rPr lang="en-US" dirty="0" smtClean="0"/>
              <a:t>Hint – think Human Resources</a:t>
            </a:r>
          </a:p>
          <a:p>
            <a:pPr lvl="1"/>
            <a:r>
              <a:rPr lang="en-US" dirty="0" smtClean="0"/>
              <a:t>Hint – think hacking</a:t>
            </a:r>
          </a:p>
        </p:txBody>
      </p:sp>
    </p:spTree>
    <p:extLst>
      <p:ext uri="{BB962C8B-B14F-4D97-AF65-F5344CB8AC3E}">
        <p14:creationId xmlns:p14="http://schemas.microsoft.com/office/powerpoint/2010/main" val="15922791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smtClean="0"/>
              <a:t>Certificate Revocation</a:t>
            </a:r>
          </a:p>
        </p:txBody>
      </p:sp>
      <p:sp>
        <p:nvSpPr>
          <p:cNvPr id="131075" name="Rectangle 3"/>
          <p:cNvSpPr>
            <a:spLocks noGrp="1" noChangeArrowheads="1"/>
          </p:cNvSpPr>
          <p:nvPr>
            <p:ph idx="1"/>
          </p:nvPr>
        </p:nvSpPr>
        <p:spPr/>
        <p:txBody>
          <a:bodyPr>
            <a:normAutofit/>
          </a:bodyPr>
          <a:lstStyle/>
          <a:p>
            <a:pPr>
              <a:buNone/>
            </a:pPr>
            <a:r>
              <a:rPr lang="en-US" dirty="0" smtClean="0"/>
              <a:t>The CA publishes a Certificate Revocation List.</a:t>
            </a:r>
          </a:p>
          <a:p>
            <a:r>
              <a:rPr lang="en-US" dirty="0" smtClean="0"/>
              <a:t>Certificate serial number that have been revoked</a:t>
            </a:r>
          </a:p>
          <a:p>
            <a:r>
              <a:rPr lang="en-US" dirty="0" smtClean="0"/>
              <a:t>Reason for revocation</a:t>
            </a:r>
          </a:p>
          <a:p>
            <a:r>
              <a:rPr lang="en-US" dirty="0" smtClean="0"/>
              <a:t>Date of revocation</a:t>
            </a:r>
          </a:p>
          <a:p>
            <a:r>
              <a:rPr lang="en-US" dirty="0" smtClean="0"/>
              <a:t>The CRL is digitally signed by the CA*</a:t>
            </a:r>
          </a:p>
          <a:p>
            <a:endParaRPr lang="en-US" dirty="0" smtClean="0"/>
          </a:p>
          <a:p>
            <a:pPr>
              <a:buNone/>
            </a:pPr>
            <a:endParaRPr lang="en-US" dirty="0" smtClean="0"/>
          </a:p>
        </p:txBody>
      </p:sp>
    </p:spTree>
    <p:extLst>
      <p:ext uri="{BB962C8B-B14F-4D97-AF65-F5344CB8AC3E}">
        <p14:creationId xmlns:p14="http://schemas.microsoft.com/office/powerpoint/2010/main" val="157093648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smtClean="0"/>
              <a:t>Certificate Revocation (736)</a:t>
            </a:r>
          </a:p>
        </p:txBody>
      </p:sp>
      <p:sp>
        <p:nvSpPr>
          <p:cNvPr id="132099" name="Rectangle 3"/>
          <p:cNvSpPr>
            <a:spLocks noGrp="1" noChangeArrowheads="1"/>
          </p:cNvSpPr>
          <p:nvPr>
            <p:ph idx="1"/>
          </p:nvPr>
        </p:nvSpPr>
        <p:spPr/>
        <p:txBody>
          <a:bodyPr/>
          <a:lstStyle/>
          <a:p>
            <a:pPr>
              <a:buNone/>
            </a:pPr>
            <a:r>
              <a:rPr lang="en-US" dirty="0" smtClean="0"/>
              <a:t>Client software must check the CRL before trusting a digital certificate</a:t>
            </a:r>
          </a:p>
          <a:p>
            <a:r>
              <a:rPr lang="en-US" dirty="0" smtClean="0"/>
              <a:t>Once a certificate is revoked, it cannot be un-revoked</a:t>
            </a:r>
          </a:p>
          <a:p>
            <a:r>
              <a:rPr lang="en-US" dirty="0" smtClean="0"/>
              <a:t>A certificate could be suspended. This also goes on the CRL, however a special “reason” of suspended is used.</a:t>
            </a:r>
          </a:p>
          <a:p>
            <a:r>
              <a:rPr lang="en-US" dirty="0" smtClean="0"/>
              <a:t>Suspended certificates may be un-suspended</a:t>
            </a:r>
          </a:p>
        </p:txBody>
      </p:sp>
    </p:spTree>
    <p:extLst>
      <p:ext uri="{BB962C8B-B14F-4D97-AF65-F5344CB8AC3E}">
        <p14:creationId xmlns:p14="http://schemas.microsoft.com/office/powerpoint/2010/main" val="33892036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smtClean="0"/>
              <a:t>OCSP (737)</a:t>
            </a:r>
          </a:p>
        </p:txBody>
      </p:sp>
      <p:sp>
        <p:nvSpPr>
          <p:cNvPr id="133123" name="Rectangle 3"/>
          <p:cNvSpPr>
            <a:spLocks noGrp="1" noChangeArrowheads="1"/>
          </p:cNvSpPr>
          <p:nvPr>
            <p:ph idx="1"/>
          </p:nvPr>
        </p:nvSpPr>
        <p:spPr/>
        <p:txBody>
          <a:bodyPr/>
          <a:lstStyle/>
          <a:p>
            <a:pPr>
              <a:buNone/>
            </a:pPr>
            <a:r>
              <a:rPr lang="en-US" dirty="0" smtClean="0"/>
              <a:t>Online Certificate Status Protocol – a client server model, where a client program actually queries a server to see if someone’s certificate is valid. This way the client does not need to know how to find the CRL for the given certificate Authority and doesn’t have to actually search through the CRLS.</a:t>
            </a:r>
          </a:p>
          <a:p>
            <a:endParaRPr lang="en-US" dirty="0" smtClean="0"/>
          </a:p>
          <a:p>
            <a:r>
              <a:rPr lang="en-US" dirty="0" smtClean="0"/>
              <a:t>Be aware of this term for the exam.</a:t>
            </a:r>
          </a:p>
        </p:txBody>
      </p:sp>
    </p:spTree>
    <p:extLst>
      <p:ext uri="{BB962C8B-B14F-4D97-AF65-F5344CB8AC3E}">
        <p14:creationId xmlns:p14="http://schemas.microsoft.com/office/powerpoint/2010/main" val="212455162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smtClean="0"/>
              <a:t>Key Recovery</a:t>
            </a:r>
          </a:p>
        </p:txBody>
      </p:sp>
      <p:sp>
        <p:nvSpPr>
          <p:cNvPr id="134147" name="Rectangle 3"/>
          <p:cNvSpPr>
            <a:spLocks noGrp="1" noChangeArrowheads="1"/>
          </p:cNvSpPr>
          <p:nvPr>
            <p:ph idx="1"/>
          </p:nvPr>
        </p:nvSpPr>
        <p:spPr/>
        <p:txBody>
          <a:bodyPr>
            <a:normAutofit/>
          </a:bodyPr>
          <a:lstStyle/>
          <a:p>
            <a:pPr>
              <a:buNone/>
            </a:pPr>
            <a:r>
              <a:rPr lang="en-US" dirty="0" smtClean="0"/>
              <a:t>When an organization uses encryption to protect data, it must also backup the keys.</a:t>
            </a:r>
          </a:p>
          <a:p>
            <a:pPr>
              <a:buNone/>
            </a:pPr>
            <a:endParaRPr lang="en-US" dirty="0" smtClean="0"/>
          </a:p>
          <a:p>
            <a:pPr lvl="1"/>
            <a:r>
              <a:rPr lang="en-US" dirty="0" smtClean="0"/>
              <a:t>This is called </a:t>
            </a:r>
            <a:r>
              <a:rPr lang="en-US" b="1" dirty="0" smtClean="0"/>
              <a:t>key archival</a:t>
            </a:r>
            <a:endParaRPr lang="en-US" dirty="0" smtClean="0"/>
          </a:p>
          <a:p>
            <a:pPr lvl="1"/>
            <a:r>
              <a:rPr lang="en-US" dirty="0" smtClean="0"/>
              <a:t>Only backup the encryption private key in a multi-certificate system</a:t>
            </a:r>
          </a:p>
          <a:p>
            <a:pPr lvl="1"/>
            <a:r>
              <a:rPr lang="en-US" dirty="0" smtClean="0"/>
              <a:t>Need to ensure the safety of these backups</a:t>
            </a:r>
          </a:p>
          <a:p>
            <a:pPr lvl="1"/>
            <a:r>
              <a:rPr lang="en-US" dirty="0" smtClean="0"/>
              <a:t>Use dual controls (m of n) concept to protect keys</a:t>
            </a:r>
          </a:p>
        </p:txBody>
      </p:sp>
    </p:spTree>
    <p:extLst>
      <p:ext uri="{BB962C8B-B14F-4D97-AF65-F5344CB8AC3E}">
        <p14:creationId xmlns:p14="http://schemas.microsoft.com/office/powerpoint/2010/main" val="307205417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smtClean="0"/>
              <a:t>Key Recovery</a:t>
            </a:r>
          </a:p>
        </p:txBody>
      </p:sp>
      <p:sp>
        <p:nvSpPr>
          <p:cNvPr id="135171" name="Rectangle 3"/>
          <p:cNvSpPr>
            <a:spLocks noGrp="1" noChangeArrowheads="1"/>
          </p:cNvSpPr>
          <p:nvPr>
            <p:ph idx="1"/>
          </p:nvPr>
        </p:nvSpPr>
        <p:spPr/>
        <p:txBody>
          <a:bodyPr/>
          <a:lstStyle/>
          <a:p>
            <a:pPr eaLnBrk="1" hangingPunct="1"/>
            <a:r>
              <a:rPr lang="en-US" dirty="0" smtClean="0"/>
              <a:t>No need to backup public keys.</a:t>
            </a:r>
          </a:p>
          <a:p>
            <a:pPr eaLnBrk="1" hangingPunct="1"/>
            <a:r>
              <a:rPr lang="en-US" dirty="0" smtClean="0"/>
              <a:t>The process of retrieving keys is called </a:t>
            </a:r>
            <a:r>
              <a:rPr lang="en-US" b="1" dirty="0" smtClean="0"/>
              <a:t>key recovery</a:t>
            </a:r>
            <a:endParaRPr lang="en-US" dirty="0" smtClean="0"/>
          </a:p>
          <a:p>
            <a:pPr eaLnBrk="1" hangingPunct="1"/>
            <a:r>
              <a:rPr lang="en-US" dirty="0" smtClean="0"/>
              <a:t>Key recovery should be highly controlled and  audited</a:t>
            </a:r>
          </a:p>
        </p:txBody>
      </p:sp>
    </p:spTree>
    <p:extLst>
      <p:ext uri="{BB962C8B-B14F-4D97-AF65-F5344CB8AC3E}">
        <p14:creationId xmlns:p14="http://schemas.microsoft.com/office/powerpoint/2010/main" val="172514437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smtClean="0"/>
              <a:t>Key Escrow</a:t>
            </a:r>
          </a:p>
        </p:txBody>
      </p:sp>
      <p:sp>
        <p:nvSpPr>
          <p:cNvPr id="136195" name="Rectangle 3"/>
          <p:cNvSpPr>
            <a:spLocks noGrp="1" noChangeArrowheads="1"/>
          </p:cNvSpPr>
          <p:nvPr>
            <p:ph idx="1"/>
          </p:nvPr>
        </p:nvSpPr>
        <p:spPr/>
        <p:txBody>
          <a:bodyPr/>
          <a:lstStyle/>
          <a:p>
            <a:r>
              <a:rPr lang="en-US" dirty="0" smtClean="0"/>
              <a:t>key archival using a 3</a:t>
            </a:r>
            <a:r>
              <a:rPr lang="en-US" baseline="30000" dirty="0" smtClean="0"/>
              <a:t>rd</a:t>
            </a:r>
            <a:r>
              <a:rPr lang="en-US" dirty="0" smtClean="0"/>
              <a:t> party</a:t>
            </a:r>
          </a:p>
        </p:txBody>
      </p:sp>
    </p:spTree>
    <p:extLst>
      <p:ext uri="{BB962C8B-B14F-4D97-AF65-F5344CB8AC3E}">
        <p14:creationId xmlns:p14="http://schemas.microsoft.com/office/powerpoint/2010/main" val="404810789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smtClean="0"/>
              <a:t>PKI concerns</a:t>
            </a:r>
          </a:p>
        </p:txBody>
      </p:sp>
      <p:sp>
        <p:nvSpPr>
          <p:cNvPr id="137219" name="Rectangle 3"/>
          <p:cNvSpPr>
            <a:spLocks noGrp="1" noChangeArrowheads="1"/>
          </p:cNvSpPr>
          <p:nvPr>
            <p:ph idx="1"/>
          </p:nvPr>
        </p:nvSpPr>
        <p:spPr/>
        <p:txBody>
          <a:bodyPr/>
          <a:lstStyle/>
          <a:p>
            <a:r>
              <a:rPr lang="en-US" dirty="0" smtClean="0"/>
              <a:t>What happens if the CA is compromised?</a:t>
            </a:r>
          </a:p>
          <a:p>
            <a:r>
              <a:rPr lang="en-US" dirty="0" smtClean="0"/>
              <a:t>What happens if the Certificate repository is compromised?</a:t>
            </a:r>
          </a:p>
          <a:p>
            <a:r>
              <a:rPr lang="en-US" dirty="0" smtClean="0"/>
              <a:t>What happens if someone steals my digital certificate?</a:t>
            </a:r>
          </a:p>
          <a:p>
            <a:r>
              <a:rPr lang="en-US" dirty="0" smtClean="0"/>
              <a:t>A digital certificate contains an entities public key. Why?</a:t>
            </a:r>
          </a:p>
          <a:p>
            <a:r>
              <a:rPr lang="en-US" dirty="0" smtClean="0"/>
              <a:t>Does it make sense to put a private key in a digital certificate?</a:t>
            </a:r>
          </a:p>
          <a:p>
            <a:endParaRPr lang="en-US" dirty="0" smtClean="0"/>
          </a:p>
        </p:txBody>
      </p:sp>
    </p:spTree>
    <p:extLst>
      <p:ext uri="{BB962C8B-B14F-4D97-AF65-F5344CB8AC3E}">
        <p14:creationId xmlns:p14="http://schemas.microsoft.com/office/powerpoint/2010/main" val="122081437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smtClean="0"/>
              <a:t>PKI concerns</a:t>
            </a:r>
          </a:p>
        </p:txBody>
      </p:sp>
      <p:sp>
        <p:nvSpPr>
          <p:cNvPr id="138243" name="Rectangle 3"/>
          <p:cNvSpPr>
            <a:spLocks noGrp="1" noChangeArrowheads="1"/>
          </p:cNvSpPr>
          <p:nvPr>
            <p:ph idx="1"/>
          </p:nvPr>
        </p:nvSpPr>
        <p:spPr/>
        <p:txBody>
          <a:bodyPr/>
          <a:lstStyle/>
          <a:p>
            <a:r>
              <a:rPr lang="en-US" dirty="0" smtClean="0"/>
              <a:t>Remember PKI requires public keys (in the certificate) and private keys (kept private to a user). Often private keys are kept in storage on a hard drive, or on a removable drive (USB key)</a:t>
            </a:r>
          </a:p>
          <a:p>
            <a:r>
              <a:rPr lang="en-US" dirty="0" smtClean="0"/>
              <a:t>What are some concerns and countermeasures dealing with private key storage?</a:t>
            </a:r>
          </a:p>
        </p:txBody>
      </p:sp>
    </p:spTree>
    <p:extLst>
      <p:ext uri="{BB962C8B-B14F-4D97-AF65-F5344CB8AC3E}">
        <p14:creationId xmlns:p14="http://schemas.microsoft.com/office/powerpoint/2010/main" val="123170129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dirty="0" smtClean="0"/>
              <a:t>PKI concerns</a:t>
            </a:r>
          </a:p>
        </p:txBody>
      </p:sp>
      <p:sp>
        <p:nvSpPr>
          <p:cNvPr id="138243" name="Rectangle 3"/>
          <p:cNvSpPr>
            <a:spLocks noGrp="1" noChangeArrowheads="1"/>
          </p:cNvSpPr>
          <p:nvPr>
            <p:ph idx="1"/>
          </p:nvPr>
        </p:nvSpPr>
        <p:spPr/>
        <p:txBody>
          <a:bodyPr/>
          <a:lstStyle/>
          <a:p>
            <a:r>
              <a:rPr lang="en-US" dirty="0" smtClean="0"/>
              <a:t>Remember PKI requires public keys (in the certificate) and private keys (kept private to a user). Often private keys are kept in storage on a hard drive, or on a removable drive (USB key)</a:t>
            </a:r>
          </a:p>
          <a:p>
            <a:r>
              <a:rPr lang="en-US" dirty="0" smtClean="0"/>
              <a:t>What are some concerns and countermeasures dealing with private key storage?</a:t>
            </a:r>
          </a:p>
        </p:txBody>
      </p:sp>
    </p:spTree>
    <p:extLst>
      <p:ext uri="{BB962C8B-B14F-4D97-AF65-F5344CB8AC3E}">
        <p14:creationId xmlns:p14="http://schemas.microsoft.com/office/powerpoint/2010/main" val="1664291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22</a:t>
            </a:fld>
            <a:endParaRPr lang="en-US" dirty="0"/>
          </a:p>
        </p:txBody>
      </p:sp>
    </p:spTree>
    <p:extLst>
      <p:ext uri="{BB962C8B-B14F-4D97-AF65-F5344CB8AC3E}">
        <p14:creationId xmlns:p14="http://schemas.microsoft.com/office/powerpoint/2010/main" val="3400010828"/>
      </p:ext>
    </p:extLst>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normAutofit/>
          </a:bodyPr>
          <a:lstStyle/>
          <a:p>
            <a:r>
              <a:rPr lang="en-US" dirty="0" smtClean="0"/>
              <a:t>Extended Validation Digital Certificates</a:t>
            </a:r>
          </a:p>
        </p:txBody>
      </p:sp>
      <p:sp>
        <p:nvSpPr>
          <p:cNvPr id="138243" name="Rectangle 3"/>
          <p:cNvSpPr>
            <a:spLocks noGrp="1" noChangeArrowheads="1"/>
          </p:cNvSpPr>
          <p:nvPr>
            <p:ph idx="1"/>
          </p:nvPr>
        </p:nvSpPr>
        <p:spPr/>
        <p:txBody>
          <a:bodyPr/>
          <a:lstStyle/>
          <a:p>
            <a:pPr>
              <a:buNone/>
            </a:pPr>
            <a:r>
              <a:rPr lang="en-US" dirty="0" smtClean="0"/>
              <a:t>Digital certificates issued after the issuing authority performs a more extensive background check on the entities identity prior to issuing.</a:t>
            </a:r>
          </a:p>
          <a:p>
            <a:pPr lvl="1"/>
            <a:r>
              <a:rPr lang="en-US" dirty="0" smtClean="0"/>
              <a:t>Needed if the entity wants to provide additional assurance to the end user of their identity. Such as</a:t>
            </a:r>
          </a:p>
          <a:p>
            <a:pPr lvl="2"/>
            <a:r>
              <a:rPr lang="en-US" dirty="0" smtClean="0"/>
              <a:t>Banks</a:t>
            </a:r>
          </a:p>
          <a:p>
            <a:pPr lvl="2"/>
            <a:r>
              <a:rPr lang="en-US" dirty="0" smtClean="0"/>
              <a:t>Online stores  </a:t>
            </a:r>
          </a:p>
        </p:txBody>
      </p:sp>
    </p:spTree>
    <p:extLst>
      <p:ext uri="{BB962C8B-B14F-4D97-AF65-F5344CB8AC3E}">
        <p14:creationId xmlns:p14="http://schemas.microsoft.com/office/powerpoint/2010/main" val="306803598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4"/>
          <p:cNvSpPr>
            <a:spLocks noGrp="1" noChangeArrowheads="1"/>
          </p:cNvSpPr>
          <p:nvPr>
            <p:ph type="ctrTitle"/>
          </p:nvPr>
        </p:nvSpPr>
        <p:spPr/>
        <p:txBody>
          <a:bodyPr/>
          <a:lstStyle/>
          <a:p>
            <a:pPr eaLnBrk="1" hangingPunct="1"/>
            <a:r>
              <a:rPr lang="en-US" smtClean="0"/>
              <a:t>Email Security</a:t>
            </a:r>
          </a:p>
        </p:txBody>
      </p:sp>
    </p:spTree>
    <p:extLst>
      <p:ext uri="{BB962C8B-B14F-4D97-AF65-F5344CB8AC3E}">
        <p14:creationId xmlns:p14="http://schemas.microsoft.com/office/powerpoint/2010/main" val="55753704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smtClean="0"/>
              <a:t>Internet</a:t>
            </a:r>
          </a:p>
        </p:txBody>
      </p:sp>
      <p:sp>
        <p:nvSpPr>
          <p:cNvPr id="140291" name="Rectangle 3"/>
          <p:cNvSpPr>
            <a:spLocks noGrp="1" noChangeArrowheads="1"/>
          </p:cNvSpPr>
          <p:nvPr>
            <p:ph idx="1"/>
          </p:nvPr>
        </p:nvSpPr>
        <p:spPr/>
        <p:txBody>
          <a:bodyPr/>
          <a:lstStyle/>
          <a:p>
            <a:pPr>
              <a:buNone/>
            </a:pPr>
            <a:r>
              <a:rPr lang="en-US" dirty="0" smtClean="0"/>
              <a:t>The Internet has been around for a LONG time... For most of it’s life nobody cared about the Internet except for government, researchers and geeks like me.</a:t>
            </a:r>
          </a:p>
          <a:p>
            <a:endParaRPr lang="en-US" dirty="0" smtClean="0"/>
          </a:p>
          <a:p>
            <a:r>
              <a:rPr lang="en-US" dirty="0" smtClean="0"/>
              <a:t>The Internet was never intended for security. IT was indented as a resilient network for communications. Nobody ever though it would be used for what it’s used for today</a:t>
            </a:r>
          </a:p>
        </p:txBody>
      </p:sp>
    </p:spTree>
    <p:extLst>
      <p:ext uri="{BB962C8B-B14F-4D97-AF65-F5344CB8AC3E}">
        <p14:creationId xmlns:p14="http://schemas.microsoft.com/office/powerpoint/2010/main" val="82334682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smtClean="0"/>
              <a:t>Email (745)</a:t>
            </a:r>
          </a:p>
        </p:txBody>
      </p:sp>
      <p:sp>
        <p:nvSpPr>
          <p:cNvPr id="141315" name="Rectangle 3"/>
          <p:cNvSpPr>
            <a:spLocks noGrp="1" noChangeArrowheads="1"/>
          </p:cNvSpPr>
          <p:nvPr>
            <p:ph idx="1"/>
          </p:nvPr>
        </p:nvSpPr>
        <p:spPr/>
        <p:txBody>
          <a:bodyPr>
            <a:normAutofit fontScale="92500" lnSpcReduction="10000"/>
          </a:bodyPr>
          <a:lstStyle/>
          <a:p>
            <a:pPr>
              <a:buNone/>
            </a:pPr>
            <a:r>
              <a:rPr lang="en-US" dirty="0" smtClean="0"/>
              <a:t>Email has been around for a LONG time as well, as such the is NO security in the SMTP protocol. It was assumed that everyone who was using Email would just play nice. As such SMTP provides.</a:t>
            </a:r>
          </a:p>
          <a:p>
            <a:endParaRPr lang="en-US" dirty="0" smtClean="0"/>
          </a:p>
          <a:p>
            <a:r>
              <a:rPr lang="en-US" dirty="0" smtClean="0"/>
              <a:t>No Authentication</a:t>
            </a:r>
          </a:p>
          <a:p>
            <a:r>
              <a:rPr lang="en-US" dirty="0" smtClean="0"/>
              <a:t>No Encryption</a:t>
            </a:r>
          </a:p>
          <a:p>
            <a:endParaRPr lang="en-US" dirty="0" smtClean="0"/>
          </a:p>
          <a:p>
            <a:r>
              <a:rPr lang="en-US" dirty="0" smtClean="0"/>
              <a:t>Email wasn’t even intended to send anything advanced (like images, sounds, word documents). It was just intended to send text.</a:t>
            </a:r>
          </a:p>
        </p:txBody>
      </p:sp>
    </p:spTree>
    <p:extLst>
      <p:ext uri="{BB962C8B-B14F-4D97-AF65-F5344CB8AC3E}">
        <p14:creationId xmlns:p14="http://schemas.microsoft.com/office/powerpoint/2010/main" val="7709880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smtClean="0"/>
              <a:t>Email Security</a:t>
            </a:r>
          </a:p>
        </p:txBody>
      </p:sp>
      <p:sp>
        <p:nvSpPr>
          <p:cNvPr id="142339" name="Rectangle 3"/>
          <p:cNvSpPr>
            <a:spLocks noGrp="1" noChangeArrowheads="1"/>
          </p:cNvSpPr>
          <p:nvPr>
            <p:ph idx="1"/>
          </p:nvPr>
        </p:nvSpPr>
        <p:spPr/>
        <p:txBody>
          <a:bodyPr/>
          <a:lstStyle/>
          <a:p>
            <a:r>
              <a:rPr lang="en-US" dirty="0" smtClean="0"/>
              <a:t>Email is counted on by organization for a means of communications, some would say it’s even mission critical. That leaves two problems:</a:t>
            </a:r>
          </a:p>
          <a:p>
            <a:endParaRPr lang="en-US" dirty="0" smtClean="0"/>
          </a:p>
          <a:p>
            <a:pPr lvl="1"/>
            <a:r>
              <a:rPr lang="en-US" dirty="0" smtClean="0"/>
              <a:t>Forged email</a:t>
            </a:r>
          </a:p>
          <a:p>
            <a:pPr lvl="1"/>
            <a:r>
              <a:rPr lang="en-US" dirty="0" smtClean="0"/>
              <a:t>Compromise of confidential information sent over email</a:t>
            </a:r>
          </a:p>
          <a:p>
            <a:endParaRPr lang="en-US" dirty="0" smtClean="0"/>
          </a:p>
        </p:txBody>
      </p:sp>
    </p:spTree>
    <p:extLst>
      <p:ext uri="{BB962C8B-B14F-4D97-AF65-F5344CB8AC3E}">
        <p14:creationId xmlns:p14="http://schemas.microsoft.com/office/powerpoint/2010/main" val="280637521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mtClean="0"/>
              <a:t>Forged Email</a:t>
            </a:r>
          </a:p>
        </p:txBody>
      </p:sp>
      <p:sp>
        <p:nvSpPr>
          <p:cNvPr id="143363" name="Rectangle 3"/>
          <p:cNvSpPr>
            <a:spLocks noGrp="1" noChangeArrowheads="1"/>
          </p:cNvSpPr>
          <p:nvPr>
            <p:ph idx="1"/>
          </p:nvPr>
        </p:nvSpPr>
        <p:spPr/>
        <p:txBody>
          <a:bodyPr/>
          <a:lstStyle/>
          <a:p>
            <a:r>
              <a:rPr lang="en-US" dirty="0" smtClean="0"/>
              <a:t>Forging of email is TRIVIAL in most cases.</a:t>
            </a:r>
          </a:p>
          <a:p>
            <a:pPr>
              <a:buNone/>
            </a:pPr>
            <a:endParaRPr lang="en-US" dirty="0" smtClean="0"/>
          </a:p>
          <a:p>
            <a:pPr lvl="1"/>
            <a:r>
              <a:rPr lang="en-US" dirty="0" smtClean="0"/>
              <a:t>What are some concerns with forged emails?</a:t>
            </a:r>
          </a:p>
          <a:p>
            <a:endParaRPr lang="en-US" dirty="0" smtClean="0"/>
          </a:p>
        </p:txBody>
      </p:sp>
    </p:spTree>
    <p:extLst>
      <p:ext uri="{BB962C8B-B14F-4D97-AF65-F5344CB8AC3E}">
        <p14:creationId xmlns:p14="http://schemas.microsoft.com/office/powerpoint/2010/main" val="397769298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smtClean="0"/>
              <a:t>Forged Email</a:t>
            </a:r>
          </a:p>
        </p:txBody>
      </p:sp>
      <p:sp>
        <p:nvSpPr>
          <p:cNvPr id="144387" name="Rectangle 3"/>
          <p:cNvSpPr>
            <a:spLocks noGrp="1" noChangeArrowheads="1"/>
          </p:cNvSpPr>
          <p:nvPr>
            <p:ph idx="1"/>
          </p:nvPr>
        </p:nvSpPr>
        <p:spPr/>
        <p:txBody>
          <a:bodyPr/>
          <a:lstStyle/>
          <a:p>
            <a:r>
              <a:rPr lang="en-US" dirty="0" smtClean="0"/>
              <a:t>Can anyone think of any technologies we already discussed that can help with the email forgery problem?</a:t>
            </a:r>
          </a:p>
          <a:p>
            <a:endParaRPr lang="en-US" dirty="0" smtClean="0"/>
          </a:p>
          <a:p>
            <a:endParaRPr lang="en-US" dirty="0" smtClean="0"/>
          </a:p>
        </p:txBody>
      </p:sp>
    </p:spTree>
    <p:extLst>
      <p:ext uri="{BB962C8B-B14F-4D97-AF65-F5344CB8AC3E}">
        <p14:creationId xmlns:p14="http://schemas.microsoft.com/office/powerpoint/2010/main" val="233962280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smtClean="0"/>
              <a:t>Signing Email</a:t>
            </a:r>
          </a:p>
        </p:txBody>
      </p:sp>
      <p:sp>
        <p:nvSpPr>
          <p:cNvPr id="145411" name="Rectangle 3"/>
          <p:cNvSpPr>
            <a:spLocks noGrp="1" noChangeArrowheads="1"/>
          </p:cNvSpPr>
          <p:nvPr>
            <p:ph idx="1"/>
          </p:nvPr>
        </p:nvSpPr>
        <p:spPr/>
        <p:txBody>
          <a:bodyPr/>
          <a:lstStyle/>
          <a:p>
            <a:r>
              <a:rPr lang="en-US" dirty="0" smtClean="0"/>
              <a:t>If we use digital certificates we can sign our email to solve the authentication problem.</a:t>
            </a:r>
          </a:p>
        </p:txBody>
      </p:sp>
    </p:spTree>
    <p:extLst>
      <p:ext uri="{BB962C8B-B14F-4D97-AF65-F5344CB8AC3E}">
        <p14:creationId xmlns:p14="http://schemas.microsoft.com/office/powerpoint/2010/main" val="160315610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smtClean="0"/>
              <a:t>Email Encryption</a:t>
            </a:r>
          </a:p>
        </p:txBody>
      </p:sp>
      <p:sp>
        <p:nvSpPr>
          <p:cNvPr id="146435" name="Rectangle 3"/>
          <p:cNvSpPr>
            <a:spLocks noGrp="1" noChangeArrowheads="1"/>
          </p:cNvSpPr>
          <p:nvPr>
            <p:ph idx="1"/>
          </p:nvPr>
        </p:nvSpPr>
        <p:spPr/>
        <p:txBody>
          <a:bodyPr/>
          <a:lstStyle/>
          <a:p>
            <a:r>
              <a:rPr lang="en-US" dirty="0" smtClean="0"/>
              <a:t>The other problem with email is that sensitive information might be sent over email. </a:t>
            </a:r>
          </a:p>
          <a:p>
            <a:pPr lvl="1"/>
            <a:r>
              <a:rPr lang="en-US" dirty="0" smtClean="0"/>
              <a:t>SSNs</a:t>
            </a:r>
          </a:p>
          <a:p>
            <a:pPr lvl="1"/>
            <a:r>
              <a:rPr lang="en-US" dirty="0" smtClean="0"/>
              <a:t>Credit card </a:t>
            </a:r>
          </a:p>
          <a:p>
            <a:pPr lvl="1"/>
            <a:r>
              <a:rPr lang="en-US" dirty="0" smtClean="0"/>
              <a:t>Private data</a:t>
            </a:r>
          </a:p>
          <a:p>
            <a:pPr lvl="1"/>
            <a:endParaRPr lang="en-US" dirty="0" smtClean="0"/>
          </a:p>
          <a:p>
            <a:r>
              <a:rPr lang="en-US" dirty="0" smtClean="0"/>
              <a:t>Encrypting email would solve this problem.</a:t>
            </a:r>
          </a:p>
        </p:txBody>
      </p:sp>
    </p:spTree>
    <p:extLst>
      <p:ext uri="{BB962C8B-B14F-4D97-AF65-F5344CB8AC3E}">
        <p14:creationId xmlns:p14="http://schemas.microsoft.com/office/powerpoint/2010/main" val="3083402580"/>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smtClean="0"/>
              <a:t>Email Security (745)</a:t>
            </a:r>
          </a:p>
        </p:txBody>
      </p:sp>
      <p:sp>
        <p:nvSpPr>
          <p:cNvPr id="147459" name="Rectangle 3"/>
          <p:cNvSpPr>
            <a:spLocks noGrp="1" noChangeArrowheads="1"/>
          </p:cNvSpPr>
          <p:nvPr>
            <p:ph idx="1"/>
          </p:nvPr>
        </p:nvSpPr>
        <p:spPr/>
        <p:txBody>
          <a:bodyPr/>
          <a:lstStyle/>
          <a:p>
            <a:r>
              <a:rPr lang="en-US" dirty="0" smtClean="0"/>
              <a:t>There are a few technologies we can use to secure email both by providing non-repudiation services, and encryption services</a:t>
            </a:r>
          </a:p>
          <a:p>
            <a:endParaRPr lang="en-US" dirty="0" smtClean="0"/>
          </a:p>
          <a:p>
            <a:pPr lvl="1"/>
            <a:r>
              <a:rPr lang="en-US" dirty="0" smtClean="0"/>
              <a:t>S/MIME</a:t>
            </a:r>
          </a:p>
          <a:p>
            <a:pPr lvl="1"/>
            <a:r>
              <a:rPr lang="en-US" dirty="0" smtClean="0"/>
              <a:t>PEM</a:t>
            </a:r>
          </a:p>
          <a:p>
            <a:pPr lvl="1"/>
            <a:r>
              <a:rPr lang="en-US" dirty="0" smtClean="0"/>
              <a:t>MSP</a:t>
            </a:r>
          </a:p>
          <a:p>
            <a:pPr lvl="1"/>
            <a:r>
              <a:rPr lang="en-US" dirty="0" smtClean="0"/>
              <a:t>PGP</a:t>
            </a:r>
          </a:p>
        </p:txBody>
      </p:sp>
    </p:spTree>
    <p:extLst>
      <p:ext uri="{BB962C8B-B14F-4D97-AF65-F5344CB8AC3E}">
        <p14:creationId xmlns:p14="http://schemas.microsoft.com/office/powerpoint/2010/main" val="634345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Session Contents</a:t>
            </a:r>
          </a:p>
        </p:txBody>
      </p:sp>
      <p:sp>
        <p:nvSpPr>
          <p:cNvPr id="3075" name="Rectangle 3"/>
          <p:cNvSpPr>
            <a:spLocks noGrp="1" noChangeArrowheads="1"/>
          </p:cNvSpPr>
          <p:nvPr>
            <p:ph idx="1"/>
          </p:nvPr>
        </p:nvSpPr>
        <p:spPr/>
        <p:txBody>
          <a:bodyPr>
            <a:normAutofit/>
          </a:bodyPr>
          <a:lstStyle/>
          <a:p>
            <a:r>
              <a:rPr lang="en-US" dirty="0"/>
              <a:t>This chapter presents the following: </a:t>
            </a:r>
          </a:p>
          <a:p>
            <a:pPr marL="457200" lvl="1" indent="0">
              <a:buNone/>
            </a:pPr>
            <a:r>
              <a:rPr lang="en-US" dirty="0" smtClean="0"/>
              <a:t>Common </a:t>
            </a:r>
            <a:r>
              <a:rPr lang="en-US" dirty="0"/>
              <a:t>software development issues • Software development life cycles • Secure software development approaches • Change control and configuration management • Programming language types • Database concepts and security issues • Expert systems and artificial intelligence • Malware types and </a:t>
            </a:r>
            <a:r>
              <a:rPr lang="en-US" dirty="0" smtClean="0"/>
              <a:t>attacks</a:t>
            </a:r>
            <a:endParaRPr lang="en-US" dirty="0"/>
          </a:p>
        </p:txBody>
      </p:sp>
    </p:spTree>
    <p:extLst>
      <p:ext uri="{BB962C8B-B14F-4D97-AF65-F5344CB8AC3E}">
        <p14:creationId xmlns:p14="http://schemas.microsoft.com/office/powerpoint/2010/main" val="194577975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smtClean="0"/>
              <a:t>PEM (746)</a:t>
            </a:r>
          </a:p>
        </p:txBody>
      </p:sp>
      <p:sp>
        <p:nvSpPr>
          <p:cNvPr id="150531" name="Rectangle 3"/>
          <p:cNvSpPr>
            <a:spLocks noGrp="1" noChangeArrowheads="1"/>
          </p:cNvSpPr>
          <p:nvPr>
            <p:ph idx="1"/>
          </p:nvPr>
        </p:nvSpPr>
        <p:spPr/>
        <p:txBody>
          <a:bodyPr/>
          <a:lstStyle/>
          <a:p>
            <a:pPr>
              <a:buNone/>
            </a:pPr>
            <a:r>
              <a:rPr lang="en-US" dirty="0" smtClean="0"/>
              <a:t>Privacy Enhanced Mail – Internet standard to provide secure email. Provides authentication, integrity, encryption and key management.</a:t>
            </a:r>
          </a:p>
          <a:p>
            <a:r>
              <a:rPr lang="en-US" dirty="0" smtClean="0"/>
              <a:t>RSA for authentication and key management</a:t>
            </a:r>
          </a:p>
          <a:p>
            <a:r>
              <a:rPr lang="en-US" dirty="0" smtClean="0"/>
              <a:t>X.509 certificates</a:t>
            </a:r>
          </a:p>
          <a:p>
            <a:endParaRPr lang="en-US" dirty="0" smtClean="0"/>
          </a:p>
          <a:p>
            <a:r>
              <a:rPr lang="en-US" dirty="0" smtClean="0"/>
              <a:t>Never widely deployed</a:t>
            </a:r>
          </a:p>
        </p:txBody>
      </p:sp>
    </p:spTree>
    <p:extLst>
      <p:ext uri="{BB962C8B-B14F-4D97-AF65-F5344CB8AC3E}">
        <p14:creationId xmlns:p14="http://schemas.microsoft.com/office/powerpoint/2010/main" val="79588425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smtClean="0"/>
              <a:t>S/MIME (745)</a:t>
            </a:r>
          </a:p>
        </p:txBody>
      </p:sp>
      <p:sp>
        <p:nvSpPr>
          <p:cNvPr id="149507" name="Rectangle 3"/>
          <p:cNvSpPr>
            <a:spLocks noGrp="1" noChangeArrowheads="1"/>
          </p:cNvSpPr>
          <p:nvPr>
            <p:ph idx="1"/>
          </p:nvPr>
        </p:nvSpPr>
        <p:spPr/>
        <p:txBody>
          <a:bodyPr>
            <a:normAutofit/>
          </a:bodyPr>
          <a:lstStyle/>
          <a:p>
            <a:pPr>
              <a:buNone/>
            </a:pPr>
            <a:r>
              <a:rPr lang="en-US" dirty="0" smtClean="0"/>
              <a:t>MIME was the original extension to email that allowed us to attach files in email, such as images and sounds and word documents etc.</a:t>
            </a:r>
          </a:p>
          <a:p>
            <a:endParaRPr lang="en-US" dirty="0" smtClean="0"/>
          </a:p>
          <a:p>
            <a:r>
              <a:rPr lang="en-US" dirty="0" smtClean="0"/>
              <a:t>SMIME is an extension to MIME that allows for</a:t>
            </a:r>
          </a:p>
          <a:p>
            <a:r>
              <a:rPr lang="en-US" dirty="0" smtClean="0"/>
              <a:t>Integrity, privacy and sender authentication</a:t>
            </a:r>
          </a:p>
          <a:p>
            <a:r>
              <a:rPr lang="en-US" dirty="0" smtClean="0"/>
              <a:t>Uses x.509 digital certificates</a:t>
            </a:r>
          </a:p>
          <a:p>
            <a:r>
              <a:rPr lang="en-US" dirty="0" smtClean="0"/>
              <a:t>Uses RC2 or Triple DES</a:t>
            </a:r>
          </a:p>
        </p:txBody>
      </p:sp>
    </p:spTree>
    <p:extLst>
      <p:ext uri="{BB962C8B-B14F-4D97-AF65-F5344CB8AC3E}">
        <p14:creationId xmlns:p14="http://schemas.microsoft.com/office/powerpoint/2010/main" val="297453935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sz="4000" smtClean="0"/>
              <a:t>Message Security Protocol (747)</a:t>
            </a:r>
          </a:p>
        </p:txBody>
      </p:sp>
      <p:sp>
        <p:nvSpPr>
          <p:cNvPr id="151555" name="Rectangle 3"/>
          <p:cNvSpPr>
            <a:spLocks noGrp="1" noChangeArrowheads="1"/>
          </p:cNvSpPr>
          <p:nvPr>
            <p:ph idx="1"/>
          </p:nvPr>
        </p:nvSpPr>
        <p:spPr/>
        <p:txBody>
          <a:bodyPr/>
          <a:lstStyle/>
          <a:p>
            <a:pPr eaLnBrk="1" hangingPunct="1">
              <a:buFontTx/>
              <a:buNone/>
            </a:pPr>
            <a:r>
              <a:rPr lang="en-US" smtClean="0"/>
              <a:t>Military’s version of PEM</a:t>
            </a:r>
          </a:p>
        </p:txBody>
      </p:sp>
    </p:spTree>
    <p:extLst>
      <p:ext uri="{BB962C8B-B14F-4D97-AF65-F5344CB8AC3E}">
        <p14:creationId xmlns:p14="http://schemas.microsoft.com/office/powerpoint/2010/main" val="246811323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smtClean="0"/>
              <a:t>PGP (747)</a:t>
            </a:r>
          </a:p>
        </p:txBody>
      </p:sp>
      <p:sp>
        <p:nvSpPr>
          <p:cNvPr id="152579" name="Rectangle 3"/>
          <p:cNvSpPr>
            <a:spLocks noGrp="1" noChangeArrowheads="1"/>
          </p:cNvSpPr>
          <p:nvPr>
            <p:ph idx="1"/>
          </p:nvPr>
        </p:nvSpPr>
        <p:spPr/>
        <p:txBody>
          <a:bodyPr>
            <a:normAutofit fontScale="92500" lnSpcReduction="10000"/>
          </a:bodyPr>
          <a:lstStyle/>
          <a:p>
            <a:pPr>
              <a:buNone/>
            </a:pPr>
            <a:r>
              <a:rPr lang="en-US" dirty="0" smtClean="0"/>
              <a:t>Pretty Good Privacy - Can provide Integrity, Security and Non-Repudiation</a:t>
            </a:r>
          </a:p>
          <a:p>
            <a:pPr lvl="1"/>
            <a:r>
              <a:rPr lang="en-US" dirty="0" smtClean="0"/>
              <a:t>Certificates for identification and authentication</a:t>
            </a:r>
          </a:p>
          <a:p>
            <a:pPr lvl="1"/>
            <a:r>
              <a:rPr lang="en-US" dirty="0" smtClean="0"/>
              <a:t>Signed messages for non-repudiation</a:t>
            </a:r>
          </a:p>
          <a:p>
            <a:endParaRPr lang="en-US" dirty="0" smtClean="0"/>
          </a:p>
          <a:p>
            <a:r>
              <a:rPr lang="en-US" dirty="0" smtClean="0"/>
              <a:t>Used to use a web of trust model, but now can tie into an organizations PKI.</a:t>
            </a:r>
          </a:p>
          <a:p>
            <a:r>
              <a:rPr lang="en-US" dirty="0" smtClean="0"/>
              <a:t>Originally used IDEA heavily but can use many encryption algorithms. </a:t>
            </a:r>
          </a:p>
          <a:p>
            <a:r>
              <a:rPr lang="en-US" dirty="0" smtClean="0"/>
              <a:t>Originally used MD5 hash for integrity newer versions use SHA series and other hash algorithms.</a:t>
            </a:r>
          </a:p>
        </p:txBody>
      </p:sp>
    </p:spTree>
    <p:extLst>
      <p:ext uri="{BB962C8B-B14F-4D97-AF65-F5344CB8AC3E}">
        <p14:creationId xmlns:p14="http://schemas.microsoft.com/office/powerpoint/2010/main" val="248072370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smtClean="0"/>
              <a:t>PGP signed message example</a:t>
            </a:r>
          </a:p>
        </p:txBody>
      </p:sp>
      <p:pic>
        <p:nvPicPr>
          <p:cNvPr id="153603" name="Picture 3" descr="pgp-clearsign"/>
          <p:cNvPicPr>
            <a:picLocks noChangeAspect="1" noChangeArrowheads="1"/>
          </p:cNvPicPr>
          <p:nvPr/>
        </p:nvPicPr>
        <p:blipFill>
          <a:blip r:embed="rId2" cstate="print"/>
          <a:srcRect/>
          <a:stretch>
            <a:fillRect/>
          </a:stretch>
        </p:blipFill>
        <p:spPr bwMode="auto">
          <a:xfrm>
            <a:off x="838200" y="1600200"/>
            <a:ext cx="7651053" cy="4804477"/>
          </a:xfrm>
          <a:prstGeom prst="rect">
            <a:avLst/>
          </a:prstGeom>
          <a:noFill/>
          <a:ln w="9525">
            <a:noFill/>
            <a:miter lim="800000"/>
            <a:headEnd/>
            <a:tailEnd/>
          </a:ln>
        </p:spPr>
      </p:pic>
    </p:spTree>
    <p:extLst>
      <p:ext uri="{BB962C8B-B14F-4D97-AF65-F5344CB8AC3E}">
        <p14:creationId xmlns:p14="http://schemas.microsoft.com/office/powerpoint/2010/main" val="234671519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en-US" smtClean="0"/>
              <a:t>PGP encrypted and signed</a:t>
            </a:r>
          </a:p>
        </p:txBody>
      </p:sp>
      <p:pic>
        <p:nvPicPr>
          <p:cNvPr id="154627" name="Picture 3" descr="pgp-esa"/>
          <p:cNvPicPr>
            <a:picLocks noChangeAspect="1" noChangeArrowheads="1"/>
          </p:cNvPicPr>
          <p:nvPr/>
        </p:nvPicPr>
        <p:blipFill>
          <a:blip r:embed="rId2" cstate="print"/>
          <a:srcRect/>
          <a:stretch>
            <a:fillRect/>
          </a:stretch>
        </p:blipFill>
        <p:spPr bwMode="auto">
          <a:xfrm>
            <a:off x="838200" y="1600201"/>
            <a:ext cx="7645502" cy="4800600"/>
          </a:xfrm>
          <a:prstGeom prst="rect">
            <a:avLst/>
          </a:prstGeom>
          <a:noFill/>
          <a:ln w="9525">
            <a:noFill/>
            <a:miter lim="800000"/>
            <a:headEnd/>
            <a:tailEnd/>
          </a:ln>
        </p:spPr>
      </p:pic>
    </p:spTree>
    <p:extLst>
      <p:ext uri="{BB962C8B-B14F-4D97-AF65-F5344CB8AC3E}">
        <p14:creationId xmlns:p14="http://schemas.microsoft.com/office/powerpoint/2010/main" val="343469263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dirty="0" smtClean="0"/>
              <a:t>Other Email Terms</a:t>
            </a:r>
          </a:p>
        </p:txBody>
      </p:sp>
      <p:sp>
        <p:nvSpPr>
          <p:cNvPr id="155651" name="Rectangle 3"/>
          <p:cNvSpPr>
            <a:spLocks noGrp="1" noChangeArrowheads="1"/>
          </p:cNvSpPr>
          <p:nvPr>
            <p:ph idx="1"/>
          </p:nvPr>
        </p:nvSpPr>
        <p:spPr/>
        <p:txBody>
          <a:bodyPr/>
          <a:lstStyle/>
          <a:p>
            <a:pPr>
              <a:buNone/>
            </a:pPr>
            <a:r>
              <a:rPr lang="en-US" dirty="0" smtClean="0"/>
              <a:t>Content based filtering – Some companies try to ensure that sensitive information is not sent over email. They may scan outgoing email for text that looks like SSNs or credit card numbers etc.</a:t>
            </a:r>
          </a:p>
          <a:p>
            <a:pPr>
              <a:buNone/>
            </a:pPr>
            <a:r>
              <a:rPr lang="en-US" dirty="0" smtClean="0"/>
              <a:t>SPAM – Unsolicited email</a:t>
            </a:r>
          </a:p>
        </p:txBody>
      </p:sp>
    </p:spTree>
    <p:extLst>
      <p:ext uri="{BB962C8B-B14F-4D97-AF65-F5344CB8AC3E}">
        <p14:creationId xmlns:p14="http://schemas.microsoft.com/office/powerpoint/2010/main" val="350227311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237</a:t>
            </a:fld>
            <a:endParaRPr lang="en-US" dirty="0"/>
          </a:p>
        </p:txBody>
      </p:sp>
      <p:sp>
        <p:nvSpPr>
          <p:cNvPr id="5" name="Title 4"/>
          <p:cNvSpPr>
            <a:spLocks noGrp="1"/>
          </p:cNvSpPr>
          <p:nvPr>
            <p:ph type="title"/>
          </p:nvPr>
        </p:nvSpPr>
        <p:spPr/>
        <p:txBody>
          <a:bodyPr/>
          <a:lstStyle/>
          <a:p>
            <a:r>
              <a:rPr lang="en-US" dirty="0"/>
              <a:t>OWASP Risk Rating Methodology</a:t>
            </a:r>
          </a:p>
        </p:txBody>
      </p:sp>
      <p:pic>
        <p:nvPicPr>
          <p:cNvPr id="29698" name="Picture 2" descr="Click for a larger version of this image."/>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3263" r="2315"/>
          <a:stretch/>
        </p:blipFill>
        <p:spPr bwMode="auto">
          <a:xfrm>
            <a:off x="148590" y="1828800"/>
            <a:ext cx="8709660" cy="3505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8590" y="6183868"/>
            <a:ext cx="8843010" cy="369332"/>
          </a:xfrm>
          <a:prstGeom prst="rect">
            <a:avLst/>
          </a:prstGeom>
        </p:spPr>
        <p:txBody>
          <a:bodyPr wrap="square">
            <a:spAutoFit/>
          </a:bodyPr>
          <a:lstStyle/>
          <a:p>
            <a:pPr algn="ctr"/>
            <a:r>
              <a:rPr lang="en-US" dirty="0" smtClean="0"/>
              <a:t>Source: </a:t>
            </a:r>
            <a:r>
              <a:rPr lang="en-US" dirty="0" smtClean="0">
                <a:hlinkClick r:id="rId4"/>
              </a:rPr>
              <a:t>https</a:t>
            </a:r>
            <a:r>
              <a:rPr lang="en-US" dirty="0">
                <a:hlinkClick r:id="rId4"/>
              </a:rPr>
              <a:t>://</a:t>
            </a:r>
            <a:r>
              <a:rPr lang="en-US" dirty="0" smtClean="0">
                <a:hlinkClick r:id="rId4"/>
              </a:rPr>
              <a:t>www.owasp.org/index.php/Top_10_2010-Main</a:t>
            </a:r>
            <a:r>
              <a:rPr lang="en-US" dirty="0" smtClean="0"/>
              <a:t> Last visited 9/21/2014.</a:t>
            </a:r>
            <a:endParaRPr lang="en-US" dirty="0"/>
          </a:p>
        </p:txBody>
      </p:sp>
    </p:spTree>
    <p:extLst>
      <p:ext uri="{BB962C8B-B14F-4D97-AF65-F5344CB8AC3E}">
        <p14:creationId xmlns:p14="http://schemas.microsoft.com/office/powerpoint/2010/main" val="105257249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238</a:t>
            </a:fld>
            <a:endParaRPr lang="en-US"/>
          </a:p>
        </p:txBody>
      </p:sp>
      <p:sp>
        <p:nvSpPr>
          <p:cNvPr id="28" name="Rectangle 27"/>
          <p:cNvSpPr/>
          <p:nvPr/>
        </p:nvSpPr>
        <p:spPr>
          <a:xfrm>
            <a:off x="152400" y="1593474"/>
            <a:ext cx="1941512" cy="1683125"/>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Examples</a:t>
            </a:r>
            <a:endParaRPr lang="en-US" sz="1200" b="1" dirty="0">
              <a:solidFill>
                <a:schemeClr val="tx1"/>
              </a:solidFill>
              <a:latin typeface="Arial" pitchFamily="34" charset="0"/>
              <a:cs typeface="Arial" pitchFamily="34" charset="0"/>
            </a:endParaRPr>
          </a:p>
        </p:txBody>
      </p:sp>
      <p:sp>
        <p:nvSpPr>
          <p:cNvPr id="29" name="Rectangle 28"/>
          <p:cNvSpPr/>
          <p:nvPr/>
        </p:nvSpPr>
        <p:spPr>
          <a:xfrm>
            <a:off x="152400" y="2888876"/>
            <a:ext cx="19415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Authorities</a:t>
            </a:r>
          </a:p>
        </p:txBody>
      </p:sp>
      <p:sp>
        <p:nvSpPr>
          <p:cNvPr id="39" name="Rectangle 38"/>
          <p:cNvSpPr/>
          <p:nvPr/>
        </p:nvSpPr>
        <p:spPr>
          <a:xfrm>
            <a:off x="5647763" y="1593474"/>
            <a:ext cx="1828801"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a:solidFill>
                  <a:schemeClr val="tx1"/>
                </a:solidFill>
                <a:latin typeface="Arial" pitchFamily="34" charset="0"/>
                <a:cs typeface="Arial" pitchFamily="34" charset="0"/>
              </a:rPr>
              <a:t>Implementation of the </a:t>
            </a:r>
            <a:r>
              <a:rPr lang="en-US" sz="1200" b="1" dirty="0" smtClean="0">
                <a:solidFill>
                  <a:schemeClr val="tx1"/>
                </a:solidFill>
                <a:latin typeface="Arial" pitchFamily="34" charset="0"/>
                <a:cs typeface="Arial" pitchFamily="34" charset="0"/>
              </a:rPr>
              <a:t>technical</a:t>
            </a:r>
            <a:r>
              <a:rPr lang="en-US" sz="1200" b="1" dirty="0">
                <a:solidFill>
                  <a:schemeClr val="tx1"/>
                </a:solidFill>
                <a:latin typeface="Arial" pitchFamily="34" charset="0"/>
                <a:cs typeface="Arial" pitchFamily="34" charset="0"/>
              </a:rPr>
              <a:t>, physical, and administrative </a:t>
            </a:r>
            <a:r>
              <a:rPr lang="en-US" sz="1200" b="1" dirty="0" smtClean="0">
                <a:solidFill>
                  <a:schemeClr val="tx1"/>
                </a:solidFill>
                <a:latin typeface="Arial" pitchFamily="34" charset="0"/>
                <a:cs typeface="Arial" pitchFamily="34" charset="0"/>
              </a:rPr>
              <a:t>requirements found in the policy statements </a:t>
            </a:r>
            <a:endParaRPr lang="en-US" sz="1200" b="1" dirty="0">
              <a:solidFill>
                <a:schemeClr val="tx1"/>
              </a:solidFill>
              <a:latin typeface="Arial" pitchFamily="34" charset="0"/>
              <a:cs typeface="Arial" pitchFamily="34" charset="0"/>
            </a:endParaRPr>
          </a:p>
        </p:txBody>
      </p:sp>
      <p:sp>
        <p:nvSpPr>
          <p:cNvPr id="40" name="Rectangle 39"/>
          <p:cNvSpPr/>
          <p:nvPr/>
        </p:nvSpPr>
        <p:spPr>
          <a:xfrm>
            <a:off x="5638798" y="2882149"/>
            <a:ext cx="1828801"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Controls</a:t>
            </a:r>
          </a:p>
        </p:txBody>
      </p:sp>
      <p:sp>
        <p:nvSpPr>
          <p:cNvPr id="41" name="Rectangle 40"/>
          <p:cNvSpPr/>
          <p:nvPr/>
        </p:nvSpPr>
        <p:spPr>
          <a:xfrm>
            <a:off x="2249488" y="1593474"/>
            <a:ext cx="1712912" cy="1676399"/>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Technical, physical, and administrative requirements that must be in place to ensure compliance with the authorities </a:t>
            </a:r>
            <a:endParaRPr lang="en-US" sz="1200" b="1" dirty="0">
              <a:solidFill>
                <a:schemeClr val="tx1"/>
              </a:solidFill>
              <a:latin typeface="Arial" pitchFamily="34" charset="0"/>
              <a:cs typeface="Arial" pitchFamily="34" charset="0"/>
            </a:endParaRPr>
          </a:p>
        </p:txBody>
      </p:sp>
      <p:sp>
        <p:nvSpPr>
          <p:cNvPr id="42" name="Rectangle 41"/>
          <p:cNvSpPr/>
          <p:nvPr/>
        </p:nvSpPr>
        <p:spPr>
          <a:xfrm>
            <a:off x="2249488" y="2888875"/>
            <a:ext cx="17129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Requirements</a:t>
            </a:r>
          </a:p>
        </p:txBody>
      </p:sp>
      <p:sp>
        <p:nvSpPr>
          <p:cNvPr id="43" name="Rectangle 42"/>
          <p:cNvSpPr/>
          <p:nvPr/>
        </p:nvSpPr>
        <p:spPr>
          <a:xfrm>
            <a:off x="7628965" y="1600200"/>
            <a:ext cx="1374135"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Verification of appropriately implemented controls to comply with requirements</a:t>
            </a:r>
            <a:endParaRPr lang="en-US" sz="1200" b="1" dirty="0">
              <a:solidFill>
                <a:schemeClr val="tx1"/>
              </a:solidFill>
              <a:latin typeface="Arial" pitchFamily="34" charset="0"/>
              <a:cs typeface="Arial" pitchFamily="34" charset="0"/>
            </a:endParaRPr>
          </a:p>
        </p:txBody>
      </p:sp>
      <p:sp>
        <p:nvSpPr>
          <p:cNvPr id="44" name="Rectangle 43"/>
          <p:cNvSpPr/>
          <p:nvPr/>
        </p:nvSpPr>
        <p:spPr>
          <a:xfrm>
            <a:off x="7620000" y="2888875"/>
            <a:ext cx="1374135"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Audits</a:t>
            </a:r>
          </a:p>
        </p:txBody>
      </p:sp>
      <p:sp>
        <p:nvSpPr>
          <p:cNvPr id="47" name="Rectangle 46"/>
          <p:cNvSpPr/>
          <p:nvPr/>
        </p:nvSpPr>
        <p:spPr>
          <a:xfrm>
            <a:off x="4114800" y="1593474"/>
            <a:ext cx="1371600"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Statements of how a company will implement and enforce requirements</a:t>
            </a:r>
            <a:endParaRPr lang="en-US" sz="1200" b="1" dirty="0">
              <a:solidFill>
                <a:schemeClr val="tx1"/>
              </a:solidFill>
              <a:latin typeface="Arial" pitchFamily="34" charset="0"/>
              <a:cs typeface="Arial" pitchFamily="34" charset="0"/>
            </a:endParaRPr>
          </a:p>
        </p:txBody>
      </p:sp>
      <p:sp>
        <p:nvSpPr>
          <p:cNvPr id="48" name="Rectangle 47"/>
          <p:cNvSpPr/>
          <p:nvPr/>
        </p:nvSpPr>
        <p:spPr>
          <a:xfrm>
            <a:off x="4114800" y="2882149"/>
            <a:ext cx="1371600"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Policies</a:t>
            </a:r>
          </a:p>
        </p:txBody>
      </p:sp>
      <p:pic>
        <p:nvPicPr>
          <p:cNvPr id="20"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316892"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449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PCI</a:t>
            </a:r>
            <a:endParaRPr lang="en-US" sz="1400" dirty="0">
              <a:latin typeface="Arial Black" pitchFamily="34" charset="0"/>
            </a:endParaRPr>
          </a:p>
        </p:txBody>
      </p:sp>
      <p:pic>
        <p:nvPicPr>
          <p:cNvPr id="2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837840"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0705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HIPAA</a:t>
            </a:r>
            <a:endParaRPr lang="en-US" sz="1400" dirty="0">
              <a:latin typeface="Arial Black" pitchFamily="34" charset="0"/>
            </a:endParaRPr>
          </a:p>
        </p:txBody>
      </p:sp>
      <p:pic>
        <p:nvPicPr>
          <p:cNvPr id="27"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1415571"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1284782" y="2467357"/>
            <a:ext cx="860910"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NERC</a:t>
            </a:r>
            <a:endParaRPr lang="en-US" sz="1400" dirty="0">
              <a:latin typeface="Arial Black" pitchFamily="34" charset="0"/>
            </a:endParaRPr>
          </a:p>
        </p:txBody>
      </p:sp>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239</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Chris's View</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2258574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240</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25</a:t>
            </a:fld>
            <a:endParaRPr lang="en-US" dirty="0"/>
          </a:p>
        </p:txBody>
      </p:sp>
      <p:sp>
        <p:nvSpPr>
          <p:cNvPr id="5" name="Title 4"/>
          <p:cNvSpPr>
            <a:spLocks noGrp="1"/>
          </p:cNvSpPr>
          <p:nvPr>
            <p:ph type="title"/>
          </p:nvPr>
        </p:nvSpPr>
        <p:spPr/>
        <p:txBody>
          <a:bodyPr/>
          <a:lstStyle/>
          <a:p>
            <a:r>
              <a:rPr lang="en-US" dirty="0"/>
              <a:t>Today's Materials</a:t>
            </a:r>
          </a:p>
        </p:txBody>
      </p:sp>
      <p:sp>
        <p:nvSpPr>
          <p:cNvPr id="3" name="Text Placeholder 4"/>
          <p:cNvSpPr txBox="1">
            <a:spLocks/>
          </p:cNvSpPr>
          <p:nvPr/>
        </p:nvSpPr>
        <p:spPr bwMode="auto">
          <a:xfrm>
            <a:off x="380999" y="2614613"/>
            <a:ext cx="4419601" cy="1500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solidFill>
              </a:rPr>
              <a:t>Harris, Shon (2012-11-08). </a:t>
            </a:r>
          </a:p>
          <a:p>
            <a:r>
              <a:rPr lang="en-US" sz="2400" dirty="0" smtClean="0">
                <a:solidFill>
                  <a:schemeClr val="tx1"/>
                </a:solidFill>
              </a:rPr>
              <a:t>CISSP All-in-One Exam Guide, 6th Edition. </a:t>
            </a:r>
          </a:p>
          <a:p>
            <a:r>
              <a:rPr lang="en-US" sz="2400" dirty="0" smtClean="0">
                <a:solidFill>
                  <a:schemeClr val="tx1"/>
                </a:solidFill>
              </a:rPr>
              <a:t>McGraw-Hill Education. </a:t>
            </a: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350435"/>
            <a:ext cx="2958625" cy="374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5964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r>
              <a:rPr lang="en-US" dirty="0"/>
              <a:t>Chapter </a:t>
            </a:r>
            <a:r>
              <a:rPr lang="en-US" dirty="0" smtClean="0"/>
              <a:t>xx</a:t>
            </a:r>
            <a:r>
              <a:rPr lang="en-US" dirty="0" smtClean="0"/>
              <a:t>: crypto</a:t>
            </a:r>
            <a:endParaRPr lang="en-US" dirty="0" smtClean="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85874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Short Version</a:t>
            </a:r>
          </a:p>
        </p:txBody>
      </p:sp>
      <p:sp>
        <p:nvSpPr>
          <p:cNvPr id="6" name="Text Placeholder 5"/>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27</a:t>
            </a:fld>
            <a:endParaRPr lang="en-US" dirty="0"/>
          </a:p>
        </p:txBody>
      </p:sp>
    </p:spTree>
    <p:extLst>
      <p:ext uri="{BB962C8B-B14F-4D97-AF65-F5344CB8AC3E}">
        <p14:creationId xmlns:p14="http://schemas.microsoft.com/office/powerpoint/2010/main" val="40803428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ChangeArrowheads="1"/>
          </p:cNvSpPr>
          <p:nvPr>
            <p:ph type="ctrTitle"/>
          </p:nvPr>
        </p:nvSpPr>
        <p:spPr/>
        <p:txBody>
          <a:bodyPr/>
          <a:lstStyle/>
          <a:p>
            <a:pPr eaLnBrk="1" hangingPunct="1"/>
            <a:r>
              <a:rPr lang="en-US" smtClean="0"/>
              <a:t>Cryptography Fundamentals</a:t>
            </a:r>
          </a:p>
        </p:txBody>
      </p:sp>
      <p:sp>
        <p:nvSpPr>
          <p:cNvPr id="29698" name="Rectangle 5"/>
          <p:cNvSpPr>
            <a:spLocks noGrp="1" noChangeArrowheads="1"/>
          </p:cNvSpPr>
          <p:nvPr>
            <p:ph type="subTitle" idx="1"/>
          </p:nvPr>
        </p:nvSpPr>
        <p:spPr/>
        <p:txBody>
          <a:bodyPr/>
          <a:lstStyle/>
          <a:p>
            <a:pPr eaLnBrk="1" hangingPunct="1"/>
            <a:endParaRPr lang="en-US" dirty="0" smtClean="0"/>
          </a:p>
        </p:txBody>
      </p:sp>
      <p:sp>
        <p:nvSpPr>
          <p:cNvPr id="4" name="Slide Number Placeholder 3"/>
          <p:cNvSpPr>
            <a:spLocks noGrp="1"/>
          </p:cNvSpPr>
          <p:nvPr>
            <p:ph type="sldNum" sz="quarter" idx="4294967295"/>
          </p:nvPr>
        </p:nvSpPr>
        <p:spPr>
          <a:xfrm>
            <a:off x="8077200" y="6511725"/>
            <a:ext cx="609600" cy="264404"/>
          </a:xfrm>
          <a:prstGeom prst="rect">
            <a:avLst/>
          </a:prstGeom>
        </p:spPr>
        <p:txBody>
          <a:bodyPr/>
          <a:lstStyle/>
          <a:p>
            <a:fld id="{FB124A42-3BFC-4002-A422-5D3896DD5E41}" type="slidenum">
              <a:rPr lang="en-US" smtClean="0"/>
              <a:pPr/>
              <a:t>28</a:t>
            </a:fld>
            <a:endParaRPr lang="en-US" dirty="0"/>
          </a:p>
        </p:txBody>
      </p:sp>
    </p:spTree>
    <p:extLst>
      <p:ext uri="{BB962C8B-B14F-4D97-AF65-F5344CB8AC3E}">
        <p14:creationId xmlns:p14="http://schemas.microsoft.com/office/powerpoint/2010/main" val="216787491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3459010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Calendar &amp; Sessions</a:t>
            </a:r>
            <a:endParaRPr lang="en-US" dirty="0"/>
          </a:p>
        </p:txBody>
      </p:sp>
      <p:pic>
        <p:nvPicPr>
          <p:cNvPr id="4" name="Picture 3"/>
          <p:cNvPicPr>
            <a:picLocks noChangeAspect="1"/>
          </p:cNvPicPr>
          <p:nvPr/>
        </p:nvPicPr>
        <p:blipFill>
          <a:blip r:embed="rId3"/>
          <a:stretch>
            <a:fillRect/>
          </a:stretch>
        </p:blipFill>
        <p:spPr>
          <a:xfrm>
            <a:off x="250863" y="1636627"/>
            <a:ext cx="8642274" cy="4459373"/>
          </a:xfrm>
          <a:prstGeom prst="rect">
            <a:avLst/>
          </a:prstGeom>
        </p:spPr>
      </p:pic>
      <p:sp>
        <p:nvSpPr>
          <p:cNvPr id="5" name="Rectangle 4"/>
          <p:cNvSpPr/>
          <p:nvPr/>
        </p:nvSpPr>
        <p:spPr>
          <a:xfrm>
            <a:off x="228600" y="3594277"/>
            <a:ext cx="8664537" cy="283885"/>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61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C:\Documents and Settings\Chris\Desktop\Crypto\Skytale.png"/>
          <p:cNvPicPr>
            <a:picLocks noChangeAspect="1" noChangeArrowheads="1"/>
          </p:cNvPicPr>
          <p:nvPr/>
        </p:nvPicPr>
        <p:blipFill>
          <a:blip r:embed="rId2"/>
          <a:srcRect/>
          <a:stretch>
            <a:fillRect/>
          </a:stretch>
        </p:blipFill>
        <p:spPr bwMode="auto">
          <a:xfrm>
            <a:off x="533400" y="1295400"/>
            <a:ext cx="7467600" cy="4268071"/>
          </a:xfrm>
          <a:prstGeom prst="rect">
            <a:avLst/>
          </a:prstGeom>
          <a:noFill/>
        </p:spPr>
      </p:pic>
      <p:sp>
        <p:nvSpPr>
          <p:cNvPr id="4" name="Title 3"/>
          <p:cNvSpPr>
            <a:spLocks noGrp="1"/>
          </p:cNvSpPr>
          <p:nvPr>
            <p:ph type="title"/>
          </p:nvPr>
        </p:nvSpPr>
        <p:spPr/>
        <p:txBody>
          <a:bodyPr/>
          <a:lstStyle/>
          <a:p>
            <a:r>
              <a:rPr lang="en-US" dirty="0" err="1" smtClean="0"/>
              <a:t>Kryptos</a:t>
            </a:r>
            <a:r>
              <a:rPr lang="en-US" dirty="0" smtClean="0"/>
              <a:t> </a:t>
            </a:r>
            <a:r>
              <a:rPr lang="en-US" dirty="0" err="1" smtClean="0"/>
              <a:t>Graphein</a:t>
            </a:r>
            <a:endParaRPr lang="en-US" dirty="0"/>
          </a:p>
        </p:txBody>
      </p:sp>
    </p:spTree>
    <p:extLst>
      <p:ext uri="{BB962C8B-B14F-4D97-AF65-F5344CB8AC3E}">
        <p14:creationId xmlns:p14="http://schemas.microsoft.com/office/powerpoint/2010/main" val="2402798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Overview</a:t>
            </a:r>
          </a:p>
        </p:txBody>
      </p:sp>
      <p:sp>
        <p:nvSpPr>
          <p:cNvPr id="7171" name="Rectangle 3"/>
          <p:cNvSpPr>
            <a:spLocks noGrp="1" noChangeArrowheads="1"/>
          </p:cNvSpPr>
          <p:nvPr>
            <p:ph idx="1"/>
          </p:nvPr>
        </p:nvSpPr>
        <p:spPr/>
        <p:txBody>
          <a:bodyPr/>
          <a:lstStyle/>
          <a:p>
            <a:r>
              <a:rPr lang="en-US" altLang="en-US" dirty="0"/>
              <a:t>The professional should fully understand:</a:t>
            </a:r>
          </a:p>
          <a:p>
            <a:pPr lvl="1"/>
            <a:r>
              <a:rPr lang="en-US" altLang="en-US" dirty="0"/>
              <a:t>Definitions</a:t>
            </a:r>
          </a:p>
          <a:p>
            <a:pPr lvl="1"/>
            <a:r>
              <a:rPr lang="en-US" altLang="en-US" dirty="0"/>
              <a:t>History</a:t>
            </a:r>
          </a:p>
          <a:p>
            <a:pPr lvl="1"/>
            <a:r>
              <a:rPr lang="en-US" altLang="en-US" dirty="0"/>
              <a:t>Cryptography Fundamentals</a:t>
            </a:r>
          </a:p>
          <a:p>
            <a:pPr lvl="1"/>
            <a:r>
              <a:rPr lang="en-US" altLang="en-US" dirty="0"/>
              <a:t>Symmetric Key Cryptosystem Fundamentals</a:t>
            </a:r>
          </a:p>
          <a:p>
            <a:pPr lvl="1"/>
            <a:r>
              <a:rPr lang="en-US" altLang="en-US" dirty="0"/>
              <a:t>Asymmetric Key Cryptosystem Fundamentals</a:t>
            </a:r>
          </a:p>
          <a:p>
            <a:pPr lvl="1"/>
            <a:r>
              <a:rPr lang="en-US" altLang="en-US" dirty="0"/>
              <a:t>Digests</a:t>
            </a:r>
          </a:p>
          <a:p>
            <a:pPr lvl="1"/>
            <a:r>
              <a:rPr lang="en-US" altLang="en-US" dirty="0"/>
              <a:t>Cryptographic Attacks</a:t>
            </a:r>
          </a:p>
          <a:p>
            <a:pPr lvl="1"/>
            <a:r>
              <a:rPr lang="en-US" altLang="en-US" dirty="0"/>
              <a:t>Public Key Infrastructure </a:t>
            </a:r>
            <a:r>
              <a:rPr lang="en-US" altLang="en-US" dirty="0" smtClean="0"/>
              <a:t>Concepts</a:t>
            </a:r>
            <a:endParaRPr lang="en-US" altLang="en-US" dirty="0"/>
          </a:p>
          <a:p>
            <a:pPr lvl="1"/>
            <a:r>
              <a:rPr lang="en-US" altLang="en-US" dirty="0"/>
              <a:t>Key Distribution </a:t>
            </a:r>
            <a:r>
              <a:rPr lang="en-US" altLang="en-US" dirty="0" smtClean="0"/>
              <a:t>and </a:t>
            </a:r>
            <a:r>
              <a:rPr lang="en-US" altLang="en-US" dirty="0"/>
              <a:t>Management Issues</a:t>
            </a:r>
          </a:p>
        </p:txBody>
      </p:sp>
    </p:spTree>
    <p:extLst>
      <p:ext uri="{BB962C8B-B14F-4D97-AF65-F5344CB8AC3E}">
        <p14:creationId xmlns:p14="http://schemas.microsoft.com/office/powerpoint/2010/main" val="39767045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4"/>
          <p:cNvSpPr>
            <a:spLocks noGrp="1" noChangeArrowheads="1"/>
          </p:cNvSpPr>
          <p:nvPr>
            <p:ph type="ctrTitle"/>
          </p:nvPr>
        </p:nvSpPr>
        <p:spPr/>
        <p:txBody>
          <a:bodyPr/>
          <a:lstStyle/>
          <a:p>
            <a:r>
              <a:rPr lang="en-US"/>
              <a:t>Definitions</a:t>
            </a:r>
          </a:p>
        </p:txBody>
      </p:sp>
      <p:sp>
        <p:nvSpPr>
          <p:cNvPr id="81925" name="Rectangle 5"/>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3978203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2" name="Rectangle 6"/>
          <p:cNvSpPr>
            <a:spLocks noGrp="1" noChangeArrowheads="1"/>
          </p:cNvSpPr>
          <p:nvPr>
            <p:ph type="title"/>
          </p:nvPr>
        </p:nvSpPr>
        <p:spPr/>
        <p:txBody>
          <a:bodyPr/>
          <a:lstStyle/>
          <a:p>
            <a:r>
              <a:rPr lang="en-US"/>
              <a:t>Definitions </a:t>
            </a:r>
          </a:p>
        </p:txBody>
      </p:sp>
      <p:sp>
        <p:nvSpPr>
          <p:cNvPr id="96259" name="Rectangle 3"/>
          <p:cNvSpPr>
            <a:spLocks noGrp="1" noChangeArrowheads="1"/>
          </p:cNvSpPr>
          <p:nvPr>
            <p:ph idx="1"/>
          </p:nvPr>
        </p:nvSpPr>
        <p:spPr/>
        <p:txBody>
          <a:bodyPr>
            <a:normAutofit fontScale="92500" lnSpcReduction="20000"/>
          </a:bodyPr>
          <a:lstStyle/>
          <a:p>
            <a:r>
              <a:rPr lang="en-US"/>
              <a:t>Plain Text</a:t>
            </a:r>
          </a:p>
          <a:p>
            <a:r>
              <a:rPr lang="en-US"/>
              <a:t>Cipertext or Cryptogram</a:t>
            </a:r>
          </a:p>
          <a:p>
            <a:r>
              <a:rPr lang="en-US"/>
              <a:t>Block Cipher</a:t>
            </a:r>
          </a:p>
          <a:p>
            <a:r>
              <a:rPr lang="en-US"/>
              <a:t>Cipher</a:t>
            </a:r>
          </a:p>
          <a:p>
            <a:r>
              <a:rPr lang="en-US"/>
              <a:t>Clustering</a:t>
            </a:r>
          </a:p>
          <a:p>
            <a:r>
              <a:rPr lang="en-US"/>
              <a:t>Codes</a:t>
            </a:r>
          </a:p>
          <a:p>
            <a:r>
              <a:rPr lang="en-US"/>
              <a:t>Cryptanalysis</a:t>
            </a:r>
          </a:p>
          <a:p>
            <a:r>
              <a:rPr lang="en-US"/>
              <a:t>Cryptographic Algorithm</a:t>
            </a:r>
          </a:p>
          <a:p>
            <a:r>
              <a:rPr lang="en-US"/>
              <a:t>Cryptography</a:t>
            </a:r>
          </a:p>
          <a:p>
            <a:r>
              <a:rPr lang="en-US"/>
              <a:t>Cryptology</a:t>
            </a:r>
          </a:p>
          <a:p>
            <a:r>
              <a:rPr lang="en-US"/>
              <a:t>Cryptosystem</a:t>
            </a:r>
          </a:p>
        </p:txBody>
      </p:sp>
    </p:spTree>
    <p:extLst>
      <p:ext uri="{BB962C8B-B14F-4D97-AF65-F5344CB8AC3E}">
        <p14:creationId xmlns:p14="http://schemas.microsoft.com/office/powerpoint/2010/main" val="3160213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t>Definitions</a:t>
            </a:r>
          </a:p>
        </p:txBody>
      </p:sp>
      <p:sp>
        <p:nvSpPr>
          <p:cNvPr id="99331" name="Rectangle 3"/>
          <p:cNvSpPr>
            <a:spLocks noGrp="1" noChangeArrowheads="1"/>
          </p:cNvSpPr>
          <p:nvPr>
            <p:ph idx="1"/>
          </p:nvPr>
        </p:nvSpPr>
        <p:spPr/>
        <p:txBody>
          <a:bodyPr>
            <a:normAutofit fontScale="92500" lnSpcReduction="10000"/>
          </a:bodyPr>
          <a:lstStyle/>
          <a:p>
            <a:r>
              <a:rPr lang="en-US"/>
              <a:t>Decipher</a:t>
            </a:r>
          </a:p>
          <a:p>
            <a:r>
              <a:rPr lang="en-US"/>
              <a:t>Encipher</a:t>
            </a:r>
          </a:p>
          <a:p>
            <a:r>
              <a:rPr lang="en-US"/>
              <a:t>End-to-End Encryption</a:t>
            </a:r>
          </a:p>
          <a:p>
            <a:r>
              <a:rPr lang="en-US"/>
              <a:t>Exclusive Or</a:t>
            </a:r>
          </a:p>
          <a:p>
            <a:r>
              <a:rPr lang="en-US"/>
              <a:t>Key or Crypto variable</a:t>
            </a:r>
          </a:p>
          <a:p>
            <a:r>
              <a:rPr lang="en-US"/>
              <a:t>Link Encryption</a:t>
            </a:r>
          </a:p>
          <a:p>
            <a:r>
              <a:rPr lang="en-US"/>
              <a:t>One Time Pad</a:t>
            </a:r>
          </a:p>
          <a:p>
            <a:r>
              <a:rPr lang="en-US"/>
              <a:t>Steganography</a:t>
            </a:r>
          </a:p>
          <a:p>
            <a:r>
              <a:rPr lang="en-US"/>
              <a:t>Work Function (or Work Factor)</a:t>
            </a:r>
          </a:p>
          <a:p>
            <a:r>
              <a:rPr lang="en-US"/>
              <a:t>Brute Force</a:t>
            </a:r>
          </a:p>
        </p:txBody>
      </p:sp>
    </p:spTree>
    <p:extLst>
      <p:ext uri="{BB962C8B-B14F-4D97-AF65-F5344CB8AC3E}">
        <p14:creationId xmlns:p14="http://schemas.microsoft.com/office/powerpoint/2010/main" val="379251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ctrTitle"/>
          </p:nvPr>
        </p:nvSpPr>
        <p:spPr/>
        <p:txBody>
          <a:bodyPr/>
          <a:lstStyle/>
          <a:p>
            <a:r>
              <a:rPr lang="en-US"/>
              <a:t>History</a:t>
            </a:r>
          </a:p>
        </p:txBody>
      </p:sp>
      <p:sp>
        <p:nvSpPr>
          <p:cNvPr id="82949" name="Rectangle 5"/>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1250282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Crypto History</a:t>
            </a:r>
          </a:p>
        </p:txBody>
      </p:sp>
      <p:sp>
        <p:nvSpPr>
          <p:cNvPr id="100355" name="Rectangle 3"/>
          <p:cNvSpPr>
            <a:spLocks noGrp="1" noChangeArrowheads="1"/>
          </p:cNvSpPr>
          <p:nvPr>
            <p:ph idx="1"/>
          </p:nvPr>
        </p:nvSpPr>
        <p:spPr/>
        <p:txBody>
          <a:bodyPr>
            <a:normAutofit fontScale="92500" lnSpcReduction="10000"/>
          </a:bodyPr>
          <a:lstStyle/>
          <a:p>
            <a:r>
              <a:rPr lang="en-US"/>
              <a:t>Cryptography—”Secret Writing”</a:t>
            </a:r>
          </a:p>
          <a:p>
            <a:r>
              <a:rPr lang="en-US"/>
              <a:t>2-3000 B.C. Hieroglyphics</a:t>
            </a:r>
          </a:p>
          <a:p>
            <a:pPr lvl="1"/>
            <a:r>
              <a:rPr lang="en-US"/>
              <a:t>Egyptian scribes uses non-standard hieroglyphics in inscriptions</a:t>
            </a:r>
          </a:p>
          <a:p>
            <a:pPr lvl="1"/>
            <a:r>
              <a:rPr lang="en-US"/>
              <a:t>First known documented example</a:t>
            </a:r>
          </a:p>
          <a:p>
            <a:r>
              <a:rPr lang="en-US"/>
              <a:t>400 B.C. Spartans – Scytale</a:t>
            </a:r>
          </a:p>
          <a:p>
            <a:pPr lvl="1"/>
            <a:r>
              <a:rPr lang="en-US"/>
              <a:t>Strip of  papyrus  or parchment wrapped  around a wooden  rod</a:t>
            </a:r>
          </a:p>
          <a:p>
            <a:r>
              <a:rPr lang="en-US"/>
              <a:t>Jefferson  Disks</a:t>
            </a:r>
          </a:p>
          <a:p>
            <a:r>
              <a:rPr lang="en-US"/>
              <a:t>Japanese Purple Machine</a:t>
            </a:r>
          </a:p>
          <a:p>
            <a:r>
              <a:rPr lang="en-US"/>
              <a:t>German Enigma Machine</a:t>
            </a:r>
          </a:p>
          <a:p>
            <a:endParaRPr lang="en-US"/>
          </a:p>
        </p:txBody>
      </p:sp>
    </p:spTree>
    <p:extLst>
      <p:ext uri="{BB962C8B-B14F-4D97-AF65-F5344CB8AC3E}">
        <p14:creationId xmlns:p14="http://schemas.microsoft.com/office/powerpoint/2010/main" val="386528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ctrTitle"/>
          </p:nvPr>
        </p:nvSpPr>
        <p:spPr/>
        <p:txBody>
          <a:bodyPr/>
          <a:lstStyle/>
          <a:p>
            <a:r>
              <a:rPr lang="en-US"/>
              <a:t>Cryptography Fundamentals</a:t>
            </a:r>
          </a:p>
        </p:txBody>
      </p:sp>
      <p:sp>
        <p:nvSpPr>
          <p:cNvPr id="83973" name="Rectangle 5"/>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2905864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t>Locks</a:t>
            </a:r>
          </a:p>
        </p:txBody>
      </p:sp>
      <p:sp>
        <p:nvSpPr>
          <p:cNvPr id="65539" name="Rectangle 3"/>
          <p:cNvSpPr>
            <a:spLocks noGrp="1" noChangeArrowheads="1"/>
          </p:cNvSpPr>
          <p:nvPr>
            <p:ph idx="1"/>
          </p:nvPr>
        </p:nvSpPr>
        <p:spPr/>
        <p:txBody>
          <a:bodyPr/>
          <a:lstStyle/>
          <a:p>
            <a:r>
              <a:rPr lang="en-US" dirty="0" smtClean="0"/>
              <a:t>Mechanical – use a physical key (Warded lock or tumbler)</a:t>
            </a:r>
          </a:p>
          <a:p>
            <a:pPr lvl="1"/>
            <a:r>
              <a:rPr lang="en-US" dirty="0" smtClean="0"/>
              <a:t>Warded lock – old doors, basic padlock, cheap (image)</a:t>
            </a:r>
          </a:p>
          <a:p>
            <a:r>
              <a:rPr lang="en-US" dirty="0" smtClean="0"/>
              <a:t>Tumbler lock – more pieces that a warded lock, key fits into a cylinder which moved the metal pieces such that the bolt can slide into the locked and unlocked position.</a:t>
            </a:r>
          </a:p>
          <a:p>
            <a:pPr lvl="1"/>
            <a:r>
              <a:rPr lang="en-US" dirty="0" smtClean="0"/>
              <a:t>Pin tumbler – uses pins</a:t>
            </a:r>
          </a:p>
          <a:p>
            <a:pPr lvl="1"/>
            <a:r>
              <a:rPr lang="en-US" dirty="0" smtClean="0"/>
              <a:t>Wafer – uses wafer (not very secure)</a:t>
            </a:r>
          </a:p>
        </p:txBody>
      </p:sp>
    </p:spTree>
    <p:extLst>
      <p:ext uri="{BB962C8B-B14F-4D97-AF65-F5344CB8AC3E}">
        <p14:creationId xmlns:p14="http://schemas.microsoft.com/office/powerpoint/2010/main" val="24497325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t>Warded Lock</a:t>
            </a:r>
          </a:p>
        </p:txBody>
      </p:sp>
      <p:pic>
        <p:nvPicPr>
          <p:cNvPr id="2050" name="Picture 2" descr="http://upload.wikimedia.org/wikipedia/commons/9/9b/Warded_lock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28800"/>
            <a:ext cx="4636508"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5475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58078"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5958078"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5961888"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5961888"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5961888"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5961888"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5961888"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5961888"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5958078"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2404410"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2404410"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2404410"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2404410"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2404410"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2404410"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2404410"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2404410"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2404410"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2404410"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1937387"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1928922"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1928922"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1928922"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1928922"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1928922"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1928922"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1928922"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1928922"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1928922"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1928922"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5129322"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5129322"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5129322"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5129322"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5129322"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5129322"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5129322"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5129322"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5129322"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5129322"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5129322"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
        <p:nvSpPr>
          <p:cNvPr id="3" name="Right Arrow 2"/>
          <p:cNvSpPr/>
          <p:nvPr/>
        </p:nvSpPr>
        <p:spPr>
          <a:xfrm>
            <a:off x="700578" y="3222423"/>
            <a:ext cx="990600" cy="65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3085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smtClean="0"/>
              <a:t>Standard Tumbler Lock</a:t>
            </a:r>
          </a:p>
        </p:txBody>
      </p:sp>
      <p:pic>
        <p:nvPicPr>
          <p:cNvPr id="67587" name="Picture 3" descr="tumbler-lock"/>
          <p:cNvPicPr>
            <a:picLocks noChangeAspect="1" noChangeArrowheads="1"/>
          </p:cNvPicPr>
          <p:nvPr/>
        </p:nvPicPr>
        <p:blipFill>
          <a:blip r:embed="rId2" cstate="print"/>
          <a:srcRect/>
          <a:stretch>
            <a:fillRect/>
          </a:stretch>
        </p:blipFill>
        <p:spPr bwMode="auto">
          <a:xfrm>
            <a:off x="914400" y="1447800"/>
            <a:ext cx="6781800" cy="5086350"/>
          </a:xfrm>
          <a:prstGeom prst="rect">
            <a:avLst/>
          </a:prstGeom>
          <a:noFill/>
          <a:ln w="9525">
            <a:noFill/>
            <a:miter lim="800000"/>
            <a:headEnd/>
            <a:tailEnd/>
          </a:ln>
        </p:spPr>
      </p:pic>
    </p:spTree>
    <p:extLst>
      <p:ext uri="{BB962C8B-B14F-4D97-AF65-F5344CB8AC3E}">
        <p14:creationId xmlns:p14="http://schemas.microsoft.com/office/powerpoint/2010/main" val="10146413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41</a:t>
            </a:fld>
            <a:endParaRPr lang="en-US" dirty="0"/>
          </a:p>
        </p:txBody>
      </p:sp>
      <p:sp>
        <p:nvSpPr>
          <p:cNvPr id="3" name="Title 2"/>
          <p:cNvSpPr>
            <a:spLocks noGrp="1"/>
          </p:cNvSpPr>
          <p:nvPr>
            <p:ph type="title"/>
          </p:nvPr>
        </p:nvSpPr>
        <p:spPr/>
        <p:txBody>
          <a:bodyPr/>
          <a:lstStyle/>
          <a:p>
            <a:r>
              <a:rPr lang="en-US" dirty="0" smtClean="0"/>
              <a:t>Medco High Security Tumbler</a:t>
            </a:r>
            <a:endParaRPr lang="en-US" dirty="0"/>
          </a:p>
        </p:txBody>
      </p:sp>
      <p:pic>
        <p:nvPicPr>
          <p:cNvPr id="3074" name="Picture 2" descr="http://reedbrotherssecurity.com/web/wp-content/uploads/2011/03/Medeco-Reed-Brothers-Security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438400"/>
            <a:ext cx="5360274" cy="3886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mitchcapper.com/gallery/rcache/76b06f278e49530c3c630cda5b90b0c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3276600" cy="312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8660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t>Concept 01: Method and Key</a:t>
            </a:r>
          </a:p>
        </p:txBody>
      </p:sp>
      <p:sp>
        <p:nvSpPr>
          <p:cNvPr id="220163" name="Rectangle 3"/>
          <p:cNvSpPr>
            <a:spLocks noGrp="1" noChangeArrowheads="1"/>
          </p:cNvSpPr>
          <p:nvPr>
            <p:ph idx="1"/>
          </p:nvPr>
        </p:nvSpPr>
        <p:spPr/>
        <p:txBody>
          <a:bodyPr/>
          <a:lstStyle/>
          <a:p>
            <a:r>
              <a:rPr lang="en-US"/>
              <a:t>Method</a:t>
            </a:r>
          </a:p>
          <a:p>
            <a:pPr lvl="1"/>
            <a:r>
              <a:rPr lang="en-US"/>
              <a:t>Tumbler mechanism</a:t>
            </a:r>
          </a:p>
          <a:p>
            <a:pPr lvl="1"/>
            <a:r>
              <a:rPr lang="en-US"/>
              <a:t>Physical lock or machine</a:t>
            </a:r>
          </a:p>
          <a:p>
            <a:pPr lvl="1"/>
            <a:r>
              <a:rPr lang="en-US"/>
              <a:t>Algorithm</a:t>
            </a:r>
          </a:p>
          <a:p>
            <a:r>
              <a:rPr lang="en-US"/>
              <a:t>Key</a:t>
            </a:r>
          </a:p>
          <a:p>
            <a:pPr lvl="1"/>
            <a:r>
              <a:rPr lang="en-US"/>
              <a:t>Combination; physical  key</a:t>
            </a:r>
          </a:p>
          <a:p>
            <a:pPr lvl="1"/>
            <a:r>
              <a:rPr lang="en-US"/>
              <a:t>Work  factor: amount of time to try all possible  combinations or keys before breaking the lock</a:t>
            </a:r>
          </a:p>
          <a:p>
            <a:pPr lvl="1"/>
            <a:r>
              <a:rPr lang="en-US"/>
              <a:t>Algorithms should support many keys</a:t>
            </a:r>
          </a:p>
        </p:txBody>
      </p:sp>
    </p:spTree>
    <p:extLst>
      <p:ext uri="{BB962C8B-B14F-4D97-AF65-F5344CB8AC3E}">
        <p14:creationId xmlns:p14="http://schemas.microsoft.com/office/powerpoint/2010/main" val="3733404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t>Concept 02: Block and Stream</a:t>
            </a:r>
          </a:p>
        </p:txBody>
      </p:sp>
      <p:sp>
        <p:nvSpPr>
          <p:cNvPr id="221187" name="Rectangle 3"/>
          <p:cNvSpPr>
            <a:spLocks noGrp="1" noChangeArrowheads="1"/>
          </p:cNvSpPr>
          <p:nvPr>
            <p:ph idx="1"/>
          </p:nvPr>
        </p:nvSpPr>
        <p:spPr/>
        <p:txBody>
          <a:bodyPr/>
          <a:lstStyle/>
          <a:p>
            <a:r>
              <a:rPr lang="en-US" dirty="0"/>
              <a:t>Block</a:t>
            </a:r>
          </a:p>
          <a:p>
            <a:pPr lvl="1"/>
            <a:r>
              <a:rPr lang="en-US" dirty="0"/>
              <a:t>Fixed chunks are encrypted </a:t>
            </a:r>
          </a:p>
          <a:p>
            <a:pPr lvl="1"/>
            <a:r>
              <a:rPr lang="en-US" dirty="0"/>
              <a:t>Results in the same length output</a:t>
            </a:r>
          </a:p>
          <a:p>
            <a:pPr lvl="1"/>
            <a:r>
              <a:rPr lang="en-US" dirty="0" smtClean="0"/>
              <a:t>Example: 64bit chunks of data</a:t>
            </a:r>
          </a:p>
          <a:p>
            <a:pPr lvl="1"/>
            <a:r>
              <a:rPr lang="en-US" dirty="0" smtClean="0"/>
              <a:t>You’ll do this exercise later</a:t>
            </a:r>
          </a:p>
          <a:p>
            <a:pPr lvl="1">
              <a:buNone/>
            </a:pPr>
            <a:endParaRPr lang="en-US" dirty="0"/>
          </a:p>
          <a:p>
            <a:r>
              <a:rPr lang="en-US" dirty="0"/>
              <a:t>Stream</a:t>
            </a:r>
          </a:p>
          <a:p>
            <a:pPr lvl="1"/>
            <a:r>
              <a:rPr lang="en-US" dirty="0"/>
              <a:t>Generates a key stream</a:t>
            </a:r>
          </a:p>
          <a:p>
            <a:pPr lvl="1"/>
            <a:r>
              <a:rPr lang="en-US" dirty="0"/>
              <a:t>Combines </a:t>
            </a:r>
            <a:r>
              <a:rPr lang="en-US" dirty="0" err="1"/>
              <a:t>keystream</a:t>
            </a:r>
            <a:r>
              <a:rPr lang="en-US" dirty="0"/>
              <a:t> with plaintext </a:t>
            </a:r>
          </a:p>
          <a:p>
            <a:pPr lvl="1"/>
            <a:r>
              <a:rPr lang="en-US" dirty="0"/>
              <a:t>Usually XOR operation</a:t>
            </a:r>
          </a:p>
          <a:p>
            <a:endParaRPr lang="en-US" dirty="0"/>
          </a:p>
        </p:txBody>
      </p:sp>
    </p:spTree>
    <p:extLst>
      <p:ext uri="{BB962C8B-B14F-4D97-AF65-F5344CB8AC3E}">
        <p14:creationId xmlns:p14="http://schemas.microsoft.com/office/powerpoint/2010/main" val="371597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t>Crypto  Fundamentals</a:t>
            </a:r>
          </a:p>
        </p:txBody>
      </p:sp>
      <p:sp>
        <p:nvSpPr>
          <p:cNvPr id="102403" name="Rectangle 3"/>
          <p:cNvSpPr>
            <a:spLocks noGrp="1" noChangeArrowheads="1"/>
          </p:cNvSpPr>
          <p:nvPr>
            <p:ph idx="1"/>
          </p:nvPr>
        </p:nvSpPr>
        <p:spPr/>
        <p:txBody>
          <a:bodyPr/>
          <a:lstStyle/>
          <a:p>
            <a:pPr>
              <a:lnSpc>
                <a:spcPct val="90000"/>
              </a:lnSpc>
            </a:pPr>
            <a:r>
              <a:rPr lang="en-US" sz="2400" dirty="0"/>
              <a:t>Classical Ciphers</a:t>
            </a:r>
          </a:p>
          <a:p>
            <a:pPr lvl="1">
              <a:lnSpc>
                <a:spcPct val="90000"/>
              </a:lnSpc>
            </a:pPr>
            <a:r>
              <a:rPr lang="en-US" sz="2000" dirty="0"/>
              <a:t>Substitution</a:t>
            </a:r>
          </a:p>
          <a:p>
            <a:pPr lvl="2">
              <a:lnSpc>
                <a:spcPct val="90000"/>
              </a:lnSpc>
            </a:pPr>
            <a:r>
              <a:rPr lang="en-US" sz="1800" u="sng" dirty="0" smtClean="0"/>
              <a:t>Replaces</a:t>
            </a:r>
            <a:r>
              <a:rPr lang="en-US" sz="1800" dirty="0" smtClean="0"/>
              <a:t> </a:t>
            </a:r>
            <a:r>
              <a:rPr lang="en-US" sz="1800" dirty="0"/>
              <a:t>each letter of the plaintext with another that is farther down the </a:t>
            </a:r>
            <a:r>
              <a:rPr lang="en-US" sz="1800" dirty="0" smtClean="0"/>
              <a:t>alphabet</a:t>
            </a:r>
          </a:p>
          <a:p>
            <a:pPr lvl="2">
              <a:lnSpc>
                <a:spcPct val="90000"/>
              </a:lnSpc>
            </a:pPr>
            <a:r>
              <a:rPr lang="en-US" sz="1800" dirty="0" smtClean="0"/>
              <a:t>Caesar “C3” Cipher</a:t>
            </a:r>
            <a:endParaRPr lang="en-US" sz="1800" dirty="0"/>
          </a:p>
          <a:p>
            <a:pPr lvl="1">
              <a:lnSpc>
                <a:spcPct val="90000"/>
              </a:lnSpc>
            </a:pPr>
            <a:r>
              <a:rPr lang="en-US" sz="2000" dirty="0"/>
              <a:t>Transposition (or “Permutation”)</a:t>
            </a:r>
          </a:p>
          <a:p>
            <a:pPr lvl="2">
              <a:lnSpc>
                <a:spcPct val="90000"/>
              </a:lnSpc>
            </a:pPr>
            <a:r>
              <a:rPr lang="en-US" sz="1800" u="sng" dirty="0" smtClean="0"/>
              <a:t>Keeps but shifts </a:t>
            </a:r>
            <a:r>
              <a:rPr lang="en-US" sz="1800" dirty="0" smtClean="0"/>
              <a:t>plaintext letters</a:t>
            </a:r>
            <a:endParaRPr lang="en-US" sz="1800" dirty="0"/>
          </a:p>
          <a:p>
            <a:pPr lvl="2">
              <a:lnSpc>
                <a:spcPct val="90000"/>
              </a:lnSpc>
            </a:pPr>
            <a:r>
              <a:rPr lang="en-US" sz="1800" dirty="0"/>
              <a:t>Can get complicated</a:t>
            </a:r>
          </a:p>
          <a:p>
            <a:pPr lvl="2">
              <a:lnSpc>
                <a:spcPct val="90000"/>
              </a:lnSpc>
            </a:pPr>
            <a:r>
              <a:rPr lang="en-US" sz="1800" dirty="0"/>
              <a:t>Grids: Length and Width</a:t>
            </a:r>
          </a:p>
          <a:p>
            <a:pPr lvl="2">
              <a:lnSpc>
                <a:spcPct val="90000"/>
              </a:lnSpc>
            </a:pPr>
            <a:r>
              <a:rPr lang="en-US" sz="1800" dirty="0" smtClean="0"/>
              <a:t>Cracked using frequency </a:t>
            </a:r>
            <a:r>
              <a:rPr lang="en-US" sz="1800" dirty="0"/>
              <a:t>analysis</a:t>
            </a:r>
          </a:p>
          <a:p>
            <a:pPr lvl="2">
              <a:lnSpc>
                <a:spcPct val="90000"/>
              </a:lnSpc>
            </a:pPr>
            <a:r>
              <a:rPr lang="en-US" sz="1800" dirty="0"/>
              <a:t>Strengthened when coupled with Substitution and placed in multiple rounds of encoding</a:t>
            </a:r>
          </a:p>
          <a:p>
            <a:pPr lvl="1">
              <a:lnSpc>
                <a:spcPct val="90000"/>
              </a:lnSpc>
            </a:pPr>
            <a:r>
              <a:rPr lang="en-US" sz="2000" dirty="0" err="1"/>
              <a:t>Polyalphabetic</a:t>
            </a:r>
            <a:r>
              <a:rPr lang="en-US" sz="2000" dirty="0"/>
              <a:t> Cipher</a:t>
            </a:r>
          </a:p>
          <a:p>
            <a:pPr lvl="1">
              <a:lnSpc>
                <a:spcPct val="90000"/>
              </a:lnSpc>
            </a:pPr>
            <a:r>
              <a:rPr lang="en-US" sz="2000" dirty="0" smtClean="0"/>
              <a:t>Book </a:t>
            </a:r>
            <a:r>
              <a:rPr lang="en-US" sz="2000" dirty="0"/>
              <a:t>or Running Key Cipher</a:t>
            </a:r>
          </a:p>
          <a:p>
            <a:pPr lvl="1">
              <a:lnSpc>
                <a:spcPct val="90000"/>
              </a:lnSpc>
            </a:pPr>
            <a:r>
              <a:rPr lang="en-US" sz="2000" dirty="0"/>
              <a:t>Codes</a:t>
            </a:r>
          </a:p>
          <a:p>
            <a:pPr lvl="1">
              <a:lnSpc>
                <a:spcPct val="90000"/>
              </a:lnSpc>
            </a:pPr>
            <a:r>
              <a:rPr lang="en-US" sz="2000" dirty="0" err="1"/>
              <a:t>Steganography</a:t>
            </a:r>
            <a:endParaRPr lang="en-US" sz="2000" dirty="0"/>
          </a:p>
        </p:txBody>
      </p:sp>
    </p:spTree>
    <p:extLst>
      <p:ext uri="{BB962C8B-B14F-4D97-AF65-F5344CB8AC3E}">
        <p14:creationId xmlns:p14="http://schemas.microsoft.com/office/powerpoint/2010/main" val="3784450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Transposition Example</a:t>
            </a:r>
            <a:endParaRPr lang="en-US" dirty="0"/>
          </a:p>
        </p:txBody>
      </p:sp>
      <p:sp>
        <p:nvSpPr>
          <p:cNvPr id="3" name="Content Placeholder 2"/>
          <p:cNvSpPr>
            <a:spLocks noGrp="1"/>
          </p:cNvSpPr>
          <p:nvPr>
            <p:ph idx="1"/>
          </p:nvPr>
        </p:nvSpPr>
        <p:spPr/>
        <p:txBody>
          <a:bodyPr/>
          <a:lstStyle/>
          <a:p>
            <a:pPr>
              <a:buNone/>
            </a:pPr>
            <a:r>
              <a:rPr lang="en-US" sz="4400" dirty="0" smtClean="0"/>
              <a:t>ACEETKLNTAEPATVM</a:t>
            </a:r>
          </a:p>
          <a:p>
            <a:endParaRPr lang="en-US" dirty="0"/>
          </a:p>
        </p:txBody>
      </p:sp>
      <p:pic>
        <p:nvPicPr>
          <p:cNvPr id="4" name="Picture 7"/>
          <p:cNvPicPr>
            <a:picLocks noChangeAspect="1" noChangeArrowheads="1"/>
          </p:cNvPicPr>
          <p:nvPr/>
        </p:nvPicPr>
        <p:blipFill>
          <a:blip r:embed="rId2"/>
          <a:srcRect/>
          <a:stretch>
            <a:fillRect/>
          </a:stretch>
        </p:blipFill>
        <p:spPr bwMode="auto">
          <a:xfrm>
            <a:off x="1524000" y="2438400"/>
            <a:ext cx="5147733" cy="2895600"/>
          </a:xfrm>
          <a:prstGeom prst="rect">
            <a:avLst/>
          </a:prstGeom>
          <a:noFill/>
          <a:ln w="9525">
            <a:noFill/>
            <a:miter lim="800000"/>
            <a:headEnd/>
            <a:tailEnd/>
          </a:ln>
          <a:effectLst/>
        </p:spPr>
      </p:pic>
    </p:spTree>
    <p:extLst>
      <p:ext uri="{BB962C8B-B14F-4D97-AF65-F5344CB8AC3E}">
        <p14:creationId xmlns:p14="http://schemas.microsoft.com/office/powerpoint/2010/main" val="347175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t>Cryptographic Attacks: TYPES</a:t>
            </a:r>
          </a:p>
        </p:txBody>
      </p:sp>
      <p:sp>
        <p:nvSpPr>
          <p:cNvPr id="209923" name="Rectangle 3"/>
          <p:cNvSpPr>
            <a:spLocks noGrp="1" noChangeArrowheads="1"/>
          </p:cNvSpPr>
          <p:nvPr>
            <p:ph idx="1"/>
          </p:nvPr>
        </p:nvSpPr>
        <p:spPr/>
        <p:txBody>
          <a:bodyPr>
            <a:normAutofit fontScale="92500" lnSpcReduction="10000"/>
          </a:bodyPr>
          <a:lstStyle/>
          <a:p>
            <a:pPr>
              <a:buFont typeface="Wingdings" pitchFamily="2" charset="2"/>
              <a:buNone/>
            </a:pPr>
            <a:r>
              <a:rPr lang="en-US" dirty="0"/>
              <a:t>The names come from the type of information available to the attacker:</a:t>
            </a:r>
          </a:p>
          <a:p>
            <a:r>
              <a:rPr lang="en-US" dirty="0" err="1"/>
              <a:t>Ciphertext</a:t>
            </a:r>
            <a:r>
              <a:rPr lang="en-US" dirty="0"/>
              <a:t>-only: Have cipher text only – attempting to </a:t>
            </a:r>
            <a:r>
              <a:rPr lang="en-US" dirty="0">
                <a:solidFill>
                  <a:srgbClr val="FF0000"/>
                </a:solidFill>
              </a:rPr>
              <a:t>recover plaintext</a:t>
            </a:r>
          </a:p>
          <a:p>
            <a:r>
              <a:rPr lang="en-US" dirty="0"/>
              <a:t>Known-plaintext: Have cipher and plain text –  attempting to </a:t>
            </a:r>
            <a:r>
              <a:rPr lang="en-US" dirty="0">
                <a:solidFill>
                  <a:srgbClr val="FF0000"/>
                </a:solidFill>
              </a:rPr>
              <a:t>recover  key</a:t>
            </a:r>
          </a:p>
          <a:p>
            <a:r>
              <a:rPr lang="en-US" dirty="0"/>
              <a:t>Chosen-plaintext: e.g. </a:t>
            </a:r>
            <a:r>
              <a:rPr lang="en-US" dirty="0" smtClean="0">
                <a:solidFill>
                  <a:srgbClr val="FF0000"/>
                </a:solidFill>
              </a:rPr>
              <a:t>have the engine</a:t>
            </a:r>
            <a:endParaRPr lang="en-US" dirty="0">
              <a:solidFill>
                <a:srgbClr val="FF0000"/>
              </a:solidFill>
            </a:endParaRPr>
          </a:p>
          <a:p>
            <a:r>
              <a:rPr lang="en-US" dirty="0"/>
              <a:t>Adaptive-chosen-plaintext</a:t>
            </a:r>
          </a:p>
          <a:p>
            <a:r>
              <a:rPr lang="en-US" dirty="0"/>
              <a:t>Chosen-</a:t>
            </a:r>
            <a:r>
              <a:rPr lang="en-US" dirty="0" err="1"/>
              <a:t>ciphertext</a:t>
            </a:r>
            <a:r>
              <a:rPr lang="en-US" dirty="0"/>
              <a:t>:  e.g</a:t>
            </a:r>
            <a:r>
              <a:rPr lang="en-US" dirty="0">
                <a:solidFill>
                  <a:schemeClr val="accent4">
                    <a:lumMod val="10000"/>
                  </a:schemeClr>
                </a:solidFill>
              </a:rPr>
              <a:t>. </a:t>
            </a:r>
            <a:r>
              <a:rPr lang="en-US" dirty="0" smtClean="0">
                <a:solidFill>
                  <a:schemeClr val="accent4">
                    <a:lumMod val="10000"/>
                  </a:schemeClr>
                </a:solidFill>
              </a:rPr>
              <a:t>trial decryption – </a:t>
            </a:r>
            <a:r>
              <a:rPr lang="en-US" dirty="0" smtClean="0">
                <a:solidFill>
                  <a:srgbClr val="FF0000"/>
                </a:solidFill>
              </a:rPr>
              <a:t>verify your understanding</a:t>
            </a:r>
            <a:endParaRPr lang="en-US" dirty="0">
              <a:solidFill>
                <a:srgbClr val="FF0000"/>
              </a:solidFill>
            </a:endParaRPr>
          </a:p>
          <a:p>
            <a:r>
              <a:rPr lang="en-US" dirty="0" smtClean="0"/>
              <a:t>Adaptive-chosen-</a:t>
            </a:r>
            <a:r>
              <a:rPr lang="en-US" dirty="0" err="1" smtClean="0"/>
              <a:t>ciphertext</a:t>
            </a:r>
            <a:r>
              <a:rPr lang="en-US" dirty="0" smtClean="0"/>
              <a:t>: </a:t>
            </a:r>
            <a:endParaRPr lang="en-US" dirty="0"/>
          </a:p>
        </p:txBody>
      </p:sp>
    </p:spTree>
    <p:extLst>
      <p:ext uri="{BB962C8B-B14F-4D97-AF65-F5344CB8AC3E}">
        <p14:creationId xmlns:p14="http://schemas.microsoft.com/office/powerpoint/2010/main" val="1280217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t>Cryptographic Attacks: METHODS I</a:t>
            </a:r>
          </a:p>
        </p:txBody>
      </p:sp>
      <p:sp>
        <p:nvSpPr>
          <p:cNvPr id="205827" name="Rectangle 3"/>
          <p:cNvSpPr>
            <a:spLocks noGrp="1" noChangeArrowheads="1"/>
          </p:cNvSpPr>
          <p:nvPr>
            <p:ph idx="1"/>
          </p:nvPr>
        </p:nvSpPr>
        <p:spPr/>
        <p:txBody>
          <a:bodyPr>
            <a:normAutofit lnSpcReduction="10000"/>
          </a:bodyPr>
          <a:lstStyle/>
          <a:p>
            <a:pPr>
              <a:lnSpc>
                <a:spcPct val="90000"/>
              </a:lnSpc>
            </a:pPr>
            <a:r>
              <a:rPr lang="en-US" sz="2400"/>
              <a:t>Brute-Force: Exhaustive search</a:t>
            </a:r>
          </a:p>
          <a:p>
            <a:pPr lvl="1">
              <a:lnSpc>
                <a:spcPct val="90000"/>
              </a:lnSpc>
            </a:pPr>
            <a:r>
              <a:rPr lang="en-US" sz="2000"/>
              <a:t>Permutations</a:t>
            </a:r>
          </a:p>
          <a:p>
            <a:pPr lvl="1">
              <a:lnSpc>
                <a:spcPct val="90000"/>
              </a:lnSpc>
            </a:pPr>
            <a:r>
              <a:rPr lang="en-US" sz="2000"/>
              <a:t>Rainbow tables</a:t>
            </a:r>
          </a:p>
          <a:p>
            <a:pPr>
              <a:lnSpc>
                <a:spcPct val="90000"/>
              </a:lnSpc>
            </a:pPr>
            <a:r>
              <a:rPr lang="en-US" sz="2400"/>
              <a:t>Symmetric Block Cipher Attacks:</a:t>
            </a:r>
          </a:p>
          <a:p>
            <a:pPr lvl="1">
              <a:lnSpc>
                <a:spcPct val="90000"/>
              </a:lnSpc>
            </a:pPr>
            <a:r>
              <a:rPr lang="en-US" sz="2000"/>
              <a:t>Differential Cryptanalysis</a:t>
            </a:r>
          </a:p>
          <a:p>
            <a:pPr lvl="2">
              <a:lnSpc>
                <a:spcPct val="90000"/>
              </a:lnSpc>
            </a:pPr>
            <a:r>
              <a:rPr lang="en-US" sz="1800"/>
              <a:t>Chosen plaintext attack</a:t>
            </a:r>
          </a:p>
          <a:p>
            <a:pPr lvl="2">
              <a:lnSpc>
                <a:spcPct val="90000"/>
              </a:lnSpc>
            </a:pPr>
            <a:r>
              <a:rPr lang="en-US" sz="1800"/>
              <a:t>Probabilities are assigned to keys</a:t>
            </a:r>
          </a:p>
          <a:p>
            <a:pPr lvl="1">
              <a:lnSpc>
                <a:spcPct val="90000"/>
              </a:lnSpc>
            </a:pPr>
            <a:r>
              <a:rPr lang="en-US" sz="2000"/>
              <a:t>Linear Cryptanalysis</a:t>
            </a:r>
          </a:p>
          <a:p>
            <a:pPr lvl="2">
              <a:lnSpc>
                <a:spcPct val="90000"/>
              </a:lnSpc>
            </a:pPr>
            <a:r>
              <a:rPr lang="en-US" sz="1800"/>
              <a:t>Known plaintext attack</a:t>
            </a:r>
          </a:p>
          <a:p>
            <a:pPr lvl="2">
              <a:lnSpc>
                <a:spcPct val="90000"/>
              </a:lnSpc>
            </a:pPr>
            <a:r>
              <a:rPr lang="en-US" sz="1800"/>
              <a:t>Acts on pairs to create information about the keys</a:t>
            </a:r>
          </a:p>
          <a:p>
            <a:pPr lvl="1">
              <a:lnSpc>
                <a:spcPct val="90000"/>
              </a:lnSpc>
            </a:pPr>
            <a:r>
              <a:rPr lang="en-US" sz="2000"/>
              <a:t>Weak Keys</a:t>
            </a:r>
          </a:p>
          <a:p>
            <a:pPr lvl="2">
              <a:lnSpc>
                <a:spcPct val="90000"/>
              </a:lnSpc>
            </a:pPr>
            <a:r>
              <a:rPr lang="en-US" sz="1800"/>
              <a:t>E.g. DES – 4 keys that are same as encrypt and decrypt</a:t>
            </a:r>
          </a:p>
          <a:p>
            <a:pPr lvl="2">
              <a:lnSpc>
                <a:spcPct val="90000"/>
              </a:lnSpc>
            </a:pPr>
            <a:r>
              <a:rPr lang="en-US" sz="1800"/>
              <a:t>Usually filtered</a:t>
            </a:r>
          </a:p>
          <a:p>
            <a:pPr lvl="1">
              <a:lnSpc>
                <a:spcPct val="90000"/>
              </a:lnSpc>
            </a:pPr>
            <a:r>
              <a:rPr lang="en-US" sz="2000"/>
              <a:t>Algebraic Attacks</a:t>
            </a:r>
          </a:p>
          <a:p>
            <a:pPr lvl="2">
              <a:lnSpc>
                <a:spcPct val="90000"/>
              </a:lnSpc>
            </a:pPr>
            <a:r>
              <a:rPr lang="en-US" sz="1800"/>
              <a:t>Rely on block ciphers  having lots of structure</a:t>
            </a:r>
          </a:p>
          <a:p>
            <a:pPr lvl="2">
              <a:lnSpc>
                <a:spcPct val="90000"/>
              </a:lnSpc>
            </a:pPr>
            <a:r>
              <a:rPr lang="en-US" sz="1800"/>
              <a:t>Some special cases encrypting twice with same key doesn’t offer any more security</a:t>
            </a:r>
          </a:p>
        </p:txBody>
      </p:sp>
    </p:spTree>
    <p:extLst>
      <p:ext uri="{BB962C8B-B14F-4D97-AF65-F5344CB8AC3E}">
        <p14:creationId xmlns:p14="http://schemas.microsoft.com/office/powerpoint/2010/main" val="3362910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a:t>Cryptographic Attacks: METHODS II</a:t>
            </a:r>
          </a:p>
        </p:txBody>
      </p:sp>
      <p:sp>
        <p:nvSpPr>
          <p:cNvPr id="217091" name="Rectangle 3"/>
          <p:cNvSpPr>
            <a:spLocks noGrp="1" noChangeArrowheads="1"/>
          </p:cNvSpPr>
          <p:nvPr>
            <p:ph idx="1"/>
          </p:nvPr>
        </p:nvSpPr>
        <p:spPr/>
        <p:txBody>
          <a:bodyPr/>
          <a:lstStyle/>
          <a:p>
            <a:r>
              <a:rPr lang="en-US" sz="2400" dirty="0"/>
              <a:t>Stream Cipher Attacks</a:t>
            </a:r>
          </a:p>
          <a:p>
            <a:pPr lvl="1"/>
            <a:r>
              <a:rPr lang="en-US" sz="2000" dirty="0"/>
              <a:t>Analyzing the Initialization Vector used in the generation of the key stream</a:t>
            </a:r>
          </a:p>
          <a:p>
            <a:pPr lvl="1"/>
            <a:r>
              <a:rPr lang="en-US" sz="2000" dirty="0"/>
              <a:t>Key stream is used to encrypt data</a:t>
            </a:r>
          </a:p>
          <a:p>
            <a:r>
              <a:rPr lang="en-US" sz="2400" dirty="0"/>
              <a:t>Man in the Middle</a:t>
            </a:r>
          </a:p>
          <a:p>
            <a:pPr lvl="1"/>
            <a:r>
              <a:rPr lang="en-US" sz="2000" dirty="0"/>
              <a:t>Think “I’ll proxy that handshake for you – thanks!”</a:t>
            </a:r>
          </a:p>
          <a:p>
            <a:r>
              <a:rPr lang="en-US" sz="2400" dirty="0"/>
              <a:t>HASH Attacks test whether hashes are</a:t>
            </a:r>
          </a:p>
          <a:p>
            <a:pPr lvl="1"/>
            <a:r>
              <a:rPr lang="en-US" sz="2000" dirty="0"/>
              <a:t>One-way functions</a:t>
            </a:r>
          </a:p>
          <a:p>
            <a:pPr lvl="1"/>
            <a:r>
              <a:rPr lang="en-US" sz="2000" dirty="0"/>
              <a:t>Collision  free (different sources – same output</a:t>
            </a:r>
            <a:r>
              <a:rPr lang="en-US" sz="2000" dirty="0" smtClean="0"/>
              <a:t>)</a:t>
            </a:r>
          </a:p>
        </p:txBody>
      </p:sp>
    </p:spTree>
    <p:extLst>
      <p:ext uri="{BB962C8B-B14F-4D97-AF65-F5344CB8AC3E}">
        <p14:creationId xmlns:p14="http://schemas.microsoft.com/office/powerpoint/2010/main" val="993982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dirty="0" smtClean="0"/>
              <a:t>Yeah – It’s Your Birthday</a:t>
            </a:r>
            <a:endParaRPr lang="en-US" dirty="0"/>
          </a:p>
        </p:txBody>
      </p:sp>
      <p:sp>
        <p:nvSpPr>
          <p:cNvPr id="217091" name="Rectangle 3"/>
          <p:cNvSpPr>
            <a:spLocks noGrp="1" noChangeArrowheads="1"/>
          </p:cNvSpPr>
          <p:nvPr>
            <p:ph idx="1"/>
          </p:nvPr>
        </p:nvSpPr>
        <p:spPr/>
        <p:txBody>
          <a:bodyPr/>
          <a:lstStyle/>
          <a:p>
            <a:pPr>
              <a:buNone/>
            </a:pPr>
            <a:r>
              <a:rPr lang="en-US" dirty="0" smtClean="0"/>
              <a:t>The Birthday Paradox</a:t>
            </a:r>
          </a:p>
          <a:p>
            <a:pPr>
              <a:buNone/>
            </a:pPr>
            <a:endParaRPr lang="en-US" dirty="0" smtClean="0"/>
          </a:p>
          <a:p>
            <a:r>
              <a:rPr lang="en-US" dirty="0" smtClean="0"/>
              <a:t>What’s the size of the group with a 50% probability that:</a:t>
            </a:r>
          </a:p>
          <a:p>
            <a:endParaRPr lang="en-US" dirty="0" smtClean="0"/>
          </a:p>
          <a:p>
            <a:pPr lvl="1"/>
            <a:r>
              <a:rPr lang="en-US" dirty="0" smtClean="0"/>
              <a:t>Someone shares the same birthday as YOU?</a:t>
            </a:r>
          </a:p>
          <a:p>
            <a:pPr lvl="1"/>
            <a:endParaRPr lang="en-US" dirty="0"/>
          </a:p>
          <a:p>
            <a:pPr lvl="1"/>
            <a:r>
              <a:rPr lang="en-US" dirty="0" smtClean="0"/>
              <a:t>Any two people share the same birthday?</a:t>
            </a:r>
          </a:p>
          <a:p>
            <a:pPr lvl="1"/>
            <a:endParaRPr lang="en-US" dirty="0" smtClean="0"/>
          </a:p>
          <a:p>
            <a:pPr lvl="1">
              <a:buNone/>
            </a:pPr>
            <a:endParaRPr lang="en-US" sz="2000" dirty="0"/>
          </a:p>
        </p:txBody>
      </p:sp>
    </p:spTree>
    <p:extLst>
      <p:ext uri="{BB962C8B-B14F-4D97-AF65-F5344CB8AC3E}">
        <p14:creationId xmlns:p14="http://schemas.microsoft.com/office/powerpoint/2010/main" val="388830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ctrTitle"/>
          </p:nvPr>
        </p:nvSpPr>
        <p:spPr>
          <a:xfrm>
            <a:off x="4482" y="2895601"/>
            <a:ext cx="9144000" cy="1447799"/>
          </a:xfrm>
        </p:spPr>
        <p:txBody>
          <a:bodyPr/>
          <a:lstStyle/>
          <a:p>
            <a:r>
              <a:rPr lang="en-US" sz="2800"/>
              <a:t>Activity: Use Polyalphabetic Cipher to Encrypt This:</a:t>
            </a:r>
          </a:p>
        </p:txBody>
      </p:sp>
      <p:sp>
        <p:nvSpPr>
          <p:cNvPr id="229379" name="Rectangle 3"/>
          <p:cNvSpPr>
            <a:spLocks noGrp="1" noChangeArrowheads="1"/>
          </p:cNvSpPr>
          <p:nvPr>
            <p:ph type="subTitle" idx="1"/>
          </p:nvPr>
        </p:nvSpPr>
        <p:spPr/>
        <p:txBody>
          <a:bodyPr/>
          <a:lstStyle/>
          <a:p>
            <a:r>
              <a:rPr lang="en-US"/>
              <a:t>Plaintext: 		THISISFUN</a:t>
            </a:r>
          </a:p>
          <a:p>
            <a:r>
              <a:rPr lang="en-US"/>
              <a:t>Secret Key: 	CISSP</a:t>
            </a:r>
          </a:p>
          <a:p>
            <a:endParaRPr lang="en-US"/>
          </a:p>
        </p:txBody>
      </p:sp>
      <p:pic>
        <p:nvPicPr>
          <p:cNvPr id="229382" name="Picture 6"/>
          <p:cNvPicPr>
            <a:picLocks noChangeAspect="1" noChangeArrowheads="1"/>
          </p:cNvPicPr>
          <p:nvPr/>
        </p:nvPicPr>
        <p:blipFill>
          <a:blip r:embed="rId3"/>
          <a:srcRect/>
          <a:stretch>
            <a:fillRect/>
          </a:stretch>
        </p:blipFill>
        <p:spPr bwMode="auto">
          <a:xfrm>
            <a:off x="2590800" y="838200"/>
            <a:ext cx="3276600" cy="2371725"/>
          </a:xfrm>
          <a:prstGeom prst="rect">
            <a:avLst/>
          </a:prstGeom>
          <a:noFill/>
          <a:ln w="9525">
            <a:noFill/>
            <a:miter lim="800000"/>
            <a:headEnd/>
            <a:tailEnd/>
          </a:ln>
          <a:effectLst/>
        </p:spPr>
      </p:pic>
    </p:spTree>
    <p:extLst>
      <p:ext uri="{BB962C8B-B14F-4D97-AF65-F5344CB8AC3E}">
        <p14:creationId xmlns:p14="http://schemas.microsoft.com/office/powerpoint/2010/main" val="3157682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en-US"/>
              <a:t>Polyalphabetic Cipher Solution</a:t>
            </a:r>
          </a:p>
        </p:txBody>
      </p:sp>
      <p:pic>
        <p:nvPicPr>
          <p:cNvPr id="230405" name="Picture 5"/>
          <p:cNvPicPr>
            <a:picLocks noChangeAspect="1" noChangeArrowheads="1"/>
          </p:cNvPicPr>
          <p:nvPr/>
        </p:nvPicPr>
        <p:blipFill>
          <a:blip r:embed="rId3"/>
          <a:srcRect/>
          <a:stretch>
            <a:fillRect/>
          </a:stretch>
        </p:blipFill>
        <p:spPr bwMode="auto">
          <a:xfrm>
            <a:off x="762000" y="2286000"/>
            <a:ext cx="7696200" cy="2616200"/>
          </a:xfrm>
          <a:prstGeom prst="rect">
            <a:avLst/>
          </a:prstGeom>
          <a:noFill/>
          <a:ln w="9525">
            <a:noFill/>
            <a:miter lim="800000"/>
            <a:headEnd/>
            <a:tailEnd/>
          </a:ln>
          <a:effectLst/>
        </p:spPr>
      </p:pic>
    </p:spTree>
    <p:extLst>
      <p:ext uri="{BB962C8B-B14F-4D97-AF65-F5344CB8AC3E}">
        <p14:creationId xmlns:p14="http://schemas.microsoft.com/office/powerpoint/2010/main" val="4142814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Grp="1" noChangeArrowheads="1"/>
          </p:cNvSpPr>
          <p:nvPr>
            <p:ph type="ctrTitle"/>
          </p:nvPr>
        </p:nvSpPr>
        <p:spPr/>
        <p:txBody>
          <a:bodyPr/>
          <a:lstStyle/>
          <a:p>
            <a:r>
              <a:rPr lang="en-US"/>
              <a:t>Symmetric Key Cryptosystem Fundamentals</a:t>
            </a:r>
          </a:p>
        </p:txBody>
      </p:sp>
      <p:sp>
        <p:nvSpPr>
          <p:cNvPr id="84997" name="Rectangle 5"/>
          <p:cNvSpPr>
            <a:spLocks noGrp="1" noChangeArrowheads="1"/>
          </p:cNvSpPr>
          <p:nvPr>
            <p:ph type="subTitle" idx="1"/>
          </p:nvPr>
        </p:nvSpPr>
        <p:spPr/>
        <p:txBody>
          <a:bodyPr/>
          <a:lstStyle/>
          <a:p>
            <a:endParaRPr lang="en-US"/>
          </a:p>
        </p:txBody>
      </p:sp>
      <p:pic>
        <p:nvPicPr>
          <p:cNvPr id="84998" name="Picture 6"/>
          <p:cNvPicPr>
            <a:picLocks noChangeAspect="1" noChangeArrowheads="1"/>
          </p:cNvPicPr>
          <p:nvPr/>
        </p:nvPicPr>
        <p:blipFill>
          <a:blip r:embed="rId3"/>
          <a:srcRect/>
          <a:stretch>
            <a:fillRect/>
          </a:stretch>
        </p:blipFill>
        <p:spPr bwMode="auto">
          <a:xfrm>
            <a:off x="2438400" y="304800"/>
            <a:ext cx="4191000" cy="2735263"/>
          </a:xfrm>
          <a:prstGeom prst="rect">
            <a:avLst/>
          </a:prstGeom>
          <a:noFill/>
          <a:ln w="9525">
            <a:noFill/>
            <a:miter lim="800000"/>
            <a:headEnd/>
            <a:tailEnd/>
          </a:ln>
          <a:effectLst/>
        </p:spPr>
      </p:pic>
      <p:sp>
        <p:nvSpPr>
          <p:cNvPr id="84999" name="Text Box 7"/>
          <p:cNvSpPr txBox="1">
            <a:spLocks noChangeArrowheads="1"/>
          </p:cNvSpPr>
          <p:nvPr/>
        </p:nvSpPr>
        <p:spPr bwMode="auto">
          <a:xfrm>
            <a:off x="838200" y="762000"/>
            <a:ext cx="1447800" cy="457200"/>
          </a:xfrm>
          <a:prstGeom prst="rect">
            <a:avLst/>
          </a:prstGeom>
          <a:noFill/>
          <a:ln w="9525">
            <a:noFill/>
            <a:miter lim="800000"/>
            <a:headEnd/>
            <a:tailEnd/>
          </a:ln>
          <a:effectLst/>
        </p:spPr>
        <p:txBody>
          <a:bodyPr>
            <a:spAutoFit/>
          </a:bodyPr>
          <a:lstStyle/>
          <a:p>
            <a:pPr algn="r">
              <a:spcBef>
                <a:spcPct val="50000"/>
              </a:spcBef>
            </a:pPr>
            <a:r>
              <a:rPr lang="en-US">
                <a:solidFill>
                  <a:srgbClr val="FF0000"/>
                </a:solidFill>
                <a:latin typeface="Arial Black" pitchFamily="34" charset="0"/>
              </a:rPr>
              <a:t>RED</a:t>
            </a:r>
          </a:p>
        </p:txBody>
      </p:sp>
      <p:sp>
        <p:nvSpPr>
          <p:cNvPr id="85000" name="Text Box 8"/>
          <p:cNvSpPr txBox="1">
            <a:spLocks noChangeArrowheads="1"/>
          </p:cNvSpPr>
          <p:nvPr/>
        </p:nvSpPr>
        <p:spPr bwMode="auto">
          <a:xfrm>
            <a:off x="1828800" y="1981200"/>
            <a:ext cx="1447800" cy="457200"/>
          </a:xfrm>
          <a:prstGeom prst="rect">
            <a:avLst/>
          </a:prstGeom>
          <a:noFill/>
          <a:ln w="9525">
            <a:noFill/>
            <a:miter lim="800000"/>
            <a:headEnd/>
            <a:tailEnd/>
          </a:ln>
          <a:effectLst/>
        </p:spPr>
        <p:txBody>
          <a:bodyPr>
            <a:spAutoFit/>
          </a:bodyPr>
          <a:lstStyle/>
          <a:p>
            <a:pPr algn="r">
              <a:spcBef>
                <a:spcPct val="50000"/>
              </a:spcBef>
            </a:pPr>
            <a:r>
              <a:rPr lang="en-US">
                <a:solidFill>
                  <a:srgbClr val="FF0000"/>
                </a:solidFill>
                <a:latin typeface="Arial Black" pitchFamily="34" charset="0"/>
              </a:rPr>
              <a:t>RED</a:t>
            </a:r>
          </a:p>
        </p:txBody>
      </p:sp>
    </p:spTree>
    <p:extLst>
      <p:ext uri="{BB962C8B-B14F-4D97-AF65-F5344CB8AC3E}">
        <p14:creationId xmlns:p14="http://schemas.microsoft.com/office/powerpoint/2010/main" val="745572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t>Symmetric Key Cryptography</a:t>
            </a:r>
          </a:p>
        </p:txBody>
      </p:sp>
      <p:sp>
        <p:nvSpPr>
          <p:cNvPr id="103427" name="Rectangle 3"/>
          <p:cNvSpPr>
            <a:spLocks noGrp="1" noChangeArrowheads="1"/>
          </p:cNvSpPr>
          <p:nvPr>
            <p:ph idx="1"/>
          </p:nvPr>
        </p:nvSpPr>
        <p:spPr/>
        <p:txBody>
          <a:bodyPr>
            <a:normAutofit fontScale="92500" lnSpcReduction="10000"/>
          </a:bodyPr>
          <a:lstStyle/>
          <a:p>
            <a:r>
              <a:rPr lang="en-US"/>
              <a:t>“Secret Key” or “Shared Key”</a:t>
            </a:r>
          </a:p>
          <a:p>
            <a:r>
              <a:rPr lang="en-US"/>
              <a:t>This crypto-system uses the same key for both encryption and decryption</a:t>
            </a:r>
          </a:p>
          <a:p>
            <a:r>
              <a:rPr lang="en-US"/>
              <a:t>Both the sender and the receiver need to have the same key in order to communicate successfully</a:t>
            </a:r>
          </a:p>
          <a:p>
            <a:r>
              <a:rPr lang="en-US"/>
              <a:t>Formula for number of keys needed for secret communications among users:</a:t>
            </a:r>
          </a:p>
          <a:p>
            <a:pPr lvl="1"/>
            <a:r>
              <a:rPr lang="en-US"/>
              <a:t>‘n’ = # people involved</a:t>
            </a:r>
          </a:p>
          <a:p>
            <a:pPr lvl="1">
              <a:buFont typeface="Wingdings" pitchFamily="2" charset="2"/>
              <a:buNone/>
            </a:pPr>
            <a:endParaRPr lang="en-US"/>
          </a:p>
          <a:p>
            <a:r>
              <a:rPr lang="en-US"/>
              <a:t>Examples: DES, 3-DES, RC4, RC5 </a:t>
            </a:r>
          </a:p>
          <a:p>
            <a:r>
              <a:rPr lang="en-US"/>
              <a:t>How it works</a:t>
            </a:r>
          </a:p>
        </p:txBody>
      </p:sp>
      <p:pic>
        <p:nvPicPr>
          <p:cNvPr id="103428" name="Picture 4"/>
          <p:cNvPicPr>
            <a:picLocks noChangeAspect="1" noChangeArrowheads="1"/>
          </p:cNvPicPr>
          <p:nvPr/>
        </p:nvPicPr>
        <p:blipFill>
          <a:blip r:embed="rId3"/>
          <a:srcRect/>
          <a:stretch>
            <a:fillRect/>
          </a:stretch>
        </p:blipFill>
        <p:spPr bwMode="auto">
          <a:xfrm>
            <a:off x="6934200" y="4419600"/>
            <a:ext cx="1171575" cy="1030288"/>
          </a:xfrm>
          <a:prstGeom prst="rect">
            <a:avLst/>
          </a:prstGeom>
          <a:noFill/>
          <a:ln w="9525">
            <a:noFill/>
            <a:miter lim="800000"/>
            <a:headEnd/>
            <a:tailEnd/>
          </a:ln>
          <a:effectLst/>
        </p:spPr>
      </p:pic>
    </p:spTree>
    <p:extLst>
      <p:ext uri="{BB962C8B-B14F-4D97-AF65-F5344CB8AC3E}">
        <p14:creationId xmlns:p14="http://schemas.microsoft.com/office/powerpoint/2010/main" val="3025636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t>Symmetric Key Pros &amp; Cons</a:t>
            </a:r>
          </a:p>
        </p:txBody>
      </p:sp>
      <p:sp>
        <p:nvSpPr>
          <p:cNvPr id="155651" name="Rectangle 3"/>
          <p:cNvSpPr>
            <a:spLocks noGrp="1" noChangeArrowheads="1"/>
          </p:cNvSpPr>
          <p:nvPr>
            <p:ph idx="1"/>
          </p:nvPr>
        </p:nvSpPr>
        <p:spPr/>
        <p:txBody>
          <a:bodyPr/>
          <a:lstStyle/>
          <a:p>
            <a:pPr>
              <a:lnSpc>
                <a:spcPct val="80000"/>
              </a:lnSpc>
              <a:buFont typeface="Wingdings" pitchFamily="2" charset="2"/>
              <a:buNone/>
            </a:pPr>
            <a:r>
              <a:rPr lang="en-US" sz="2400" b="1"/>
              <a:t>Advantages</a:t>
            </a:r>
            <a:endParaRPr lang="en-US" sz="2400"/>
          </a:p>
          <a:p>
            <a:pPr>
              <a:lnSpc>
                <a:spcPct val="80000"/>
              </a:lnSpc>
            </a:pPr>
            <a:r>
              <a:rPr lang="en-US" sz="2400"/>
              <a:t>Very fast relative to public key cryptography;</a:t>
            </a:r>
          </a:p>
          <a:p>
            <a:pPr>
              <a:lnSpc>
                <a:spcPct val="80000"/>
              </a:lnSpc>
            </a:pPr>
            <a:r>
              <a:rPr lang="en-US" sz="2400"/>
              <a:t>Considered secure, provided the key is relatively strong</a:t>
            </a:r>
          </a:p>
          <a:p>
            <a:pPr>
              <a:lnSpc>
                <a:spcPct val="80000"/>
              </a:lnSpc>
            </a:pPr>
            <a:r>
              <a:rPr lang="en-US" sz="2400"/>
              <a:t>The ciphertext is compact (that is, encryption does not add much excess “baggage” to the ciphertext);</a:t>
            </a:r>
          </a:p>
          <a:p>
            <a:pPr>
              <a:lnSpc>
                <a:spcPct val="80000"/>
              </a:lnSpc>
            </a:pPr>
            <a:r>
              <a:rPr lang="en-US" sz="2400"/>
              <a:t>Widely used and very popular.</a:t>
            </a:r>
          </a:p>
          <a:p>
            <a:pPr>
              <a:lnSpc>
                <a:spcPct val="80000"/>
              </a:lnSpc>
              <a:buFont typeface="Wingdings" pitchFamily="2" charset="2"/>
              <a:buNone/>
            </a:pPr>
            <a:endParaRPr lang="en-US" sz="2400"/>
          </a:p>
          <a:p>
            <a:pPr>
              <a:lnSpc>
                <a:spcPct val="80000"/>
              </a:lnSpc>
              <a:buFont typeface="Wingdings" pitchFamily="2" charset="2"/>
              <a:buNone/>
            </a:pPr>
            <a:r>
              <a:rPr lang="en-US" sz="2400" b="1"/>
              <a:t>Disadvantages</a:t>
            </a:r>
          </a:p>
          <a:p>
            <a:pPr>
              <a:lnSpc>
                <a:spcPct val="80000"/>
              </a:lnSpc>
            </a:pPr>
            <a:r>
              <a:rPr lang="en-US" sz="2400"/>
              <a:t>The administration of the keys can become extremely complicated;</a:t>
            </a:r>
          </a:p>
          <a:p>
            <a:pPr>
              <a:lnSpc>
                <a:spcPct val="80000"/>
              </a:lnSpc>
            </a:pPr>
            <a:r>
              <a:rPr lang="en-US" sz="2400"/>
              <a:t>A large number of keys is needed to communicate securely with a large group of people;</a:t>
            </a:r>
          </a:p>
          <a:p>
            <a:pPr>
              <a:lnSpc>
                <a:spcPct val="80000"/>
              </a:lnSpc>
            </a:pPr>
            <a:r>
              <a:rPr lang="en-US" sz="2400"/>
              <a:t>Non-repudiation is not possible (see sidebar for a detailed discussion on nonrepudiation);</a:t>
            </a:r>
          </a:p>
          <a:p>
            <a:pPr>
              <a:lnSpc>
                <a:spcPct val="80000"/>
              </a:lnSpc>
            </a:pPr>
            <a:r>
              <a:rPr lang="en-US" sz="2400"/>
              <a:t>The key is subject to interception by hackers.</a:t>
            </a:r>
          </a:p>
        </p:txBody>
      </p:sp>
    </p:spTree>
    <p:extLst>
      <p:ext uri="{BB962C8B-B14F-4D97-AF65-F5344CB8AC3E}">
        <p14:creationId xmlns:p14="http://schemas.microsoft.com/office/powerpoint/2010/main" val="4159213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t>Symmetric Ciphers </a:t>
            </a:r>
          </a:p>
        </p:txBody>
      </p:sp>
      <p:sp>
        <p:nvSpPr>
          <p:cNvPr id="104451" name="Rectangle 3"/>
          <p:cNvSpPr>
            <a:spLocks noGrp="1" noChangeArrowheads="1"/>
          </p:cNvSpPr>
          <p:nvPr>
            <p:ph idx="1"/>
          </p:nvPr>
        </p:nvSpPr>
        <p:spPr/>
        <p:txBody>
          <a:bodyPr>
            <a:normAutofit fontScale="92500" lnSpcReduction="10000"/>
          </a:bodyPr>
          <a:lstStyle/>
          <a:p>
            <a:pPr>
              <a:lnSpc>
                <a:spcPct val="90000"/>
              </a:lnSpc>
            </a:pPr>
            <a:r>
              <a:rPr lang="en-US"/>
              <a:t>DES</a:t>
            </a:r>
          </a:p>
          <a:p>
            <a:pPr lvl="1">
              <a:lnSpc>
                <a:spcPct val="90000"/>
              </a:lnSpc>
            </a:pPr>
            <a:r>
              <a:rPr lang="en-US"/>
              <a:t>Usually  implemented in software:</a:t>
            </a:r>
          </a:p>
          <a:p>
            <a:pPr lvl="2">
              <a:lnSpc>
                <a:spcPct val="90000"/>
              </a:lnSpc>
            </a:pPr>
            <a:r>
              <a:rPr lang="en-US"/>
              <a:t>Electronic Code Block (ECB) (Block cipher)</a:t>
            </a:r>
          </a:p>
          <a:p>
            <a:pPr lvl="2">
              <a:lnSpc>
                <a:spcPct val="90000"/>
              </a:lnSpc>
            </a:pPr>
            <a:r>
              <a:rPr lang="en-US"/>
              <a:t>Cipher Block Chaining  (CBC) (Block cipher)</a:t>
            </a:r>
          </a:p>
          <a:p>
            <a:pPr lvl="1">
              <a:lnSpc>
                <a:spcPct val="90000"/>
              </a:lnSpc>
            </a:pPr>
            <a:r>
              <a:rPr lang="en-US"/>
              <a:t>Usually  implemented in hardware:</a:t>
            </a:r>
          </a:p>
          <a:p>
            <a:pPr lvl="2">
              <a:lnSpc>
                <a:spcPct val="90000"/>
              </a:lnSpc>
            </a:pPr>
            <a:r>
              <a:rPr lang="en-US"/>
              <a:t>Cipher Feedback Mode (CFB) (Stream cipher)</a:t>
            </a:r>
          </a:p>
          <a:p>
            <a:pPr lvl="2">
              <a:lnSpc>
                <a:spcPct val="90000"/>
              </a:lnSpc>
            </a:pPr>
            <a:r>
              <a:rPr lang="en-US"/>
              <a:t>Output Feedback (OFB) (Stream cipher)</a:t>
            </a:r>
          </a:p>
          <a:p>
            <a:pPr>
              <a:lnSpc>
                <a:spcPct val="90000"/>
              </a:lnSpc>
            </a:pPr>
            <a:r>
              <a:rPr lang="en-US"/>
              <a:t>Triple DES – more secure than DES</a:t>
            </a:r>
          </a:p>
          <a:p>
            <a:pPr>
              <a:lnSpc>
                <a:spcPct val="90000"/>
              </a:lnSpc>
            </a:pPr>
            <a:r>
              <a:rPr lang="en-US"/>
              <a:t>Rijndael Block Cipher (AES-128, 192 or 256)</a:t>
            </a:r>
          </a:p>
          <a:p>
            <a:pPr lvl="1">
              <a:lnSpc>
                <a:spcPct val="90000"/>
              </a:lnSpc>
            </a:pPr>
            <a:r>
              <a:rPr lang="en-US"/>
              <a:t>Advanced Encryption Standard</a:t>
            </a:r>
          </a:p>
          <a:p>
            <a:pPr>
              <a:lnSpc>
                <a:spcPct val="90000"/>
              </a:lnSpc>
            </a:pPr>
            <a:r>
              <a:rPr lang="en-US"/>
              <a:t>Twofish Algorithm</a:t>
            </a:r>
          </a:p>
          <a:p>
            <a:pPr>
              <a:lnSpc>
                <a:spcPct val="90000"/>
              </a:lnSpc>
            </a:pPr>
            <a:r>
              <a:rPr lang="en-US"/>
              <a:t>IDEA Cipher</a:t>
            </a:r>
          </a:p>
          <a:p>
            <a:pPr>
              <a:lnSpc>
                <a:spcPct val="90000"/>
              </a:lnSpc>
            </a:pPr>
            <a:r>
              <a:rPr lang="en-US"/>
              <a:t>RC5</a:t>
            </a:r>
          </a:p>
        </p:txBody>
      </p:sp>
    </p:spTree>
    <p:extLst>
      <p:ext uri="{BB962C8B-B14F-4D97-AF65-F5344CB8AC3E}">
        <p14:creationId xmlns:p14="http://schemas.microsoft.com/office/powerpoint/2010/main" val="1618488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6" name="Rectangle 4"/>
          <p:cNvSpPr>
            <a:spLocks noGrp="1" noChangeArrowheads="1"/>
          </p:cNvSpPr>
          <p:nvPr>
            <p:ph type="ctrTitle"/>
          </p:nvPr>
        </p:nvSpPr>
        <p:spPr>
          <a:xfrm>
            <a:off x="0" y="2819401"/>
            <a:ext cx="9144000" cy="1447799"/>
          </a:xfrm>
        </p:spPr>
        <p:txBody>
          <a:bodyPr/>
          <a:lstStyle/>
          <a:p>
            <a:r>
              <a:rPr lang="en-US" sz="3600" dirty="0"/>
              <a:t>Activity: XOR Encrypt This:</a:t>
            </a:r>
          </a:p>
        </p:txBody>
      </p:sp>
      <p:sp>
        <p:nvSpPr>
          <p:cNvPr id="212997" name="Rectangle 5"/>
          <p:cNvSpPr>
            <a:spLocks noGrp="1" noChangeArrowheads="1"/>
          </p:cNvSpPr>
          <p:nvPr>
            <p:ph type="subTitle" idx="1"/>
          </p:nvPr>
        </p:nvSpPr>
        <p:spPr/>
        <p:txBody>
          <a:bodyPr/>
          <a:lstStyle/>
          <a:p>
            <a:r>
              <a:rPr lang="en-US"/>
              <a:t>Plaintext: 		00110101</a:t>
            </a:r>
          </a:p>
          <a:p>
            <a:r>
              <a:rPr lang="en-US"/>
              <a:t>Secret Key:	11100011</a:t>
            </a:r>
          </a:p>
          <a:p>
            <a:endParaRPr lang="en-US"/>
          </a:p>
        </p:txBody>
      </p:sp>
      <p:pic>
        <p:nvPicPr>
          <p:cNvPr id="212999" name="Picture 7" descr="xor"/>
          <p:cNvPicPr>
            <a:picLocks noChangeAspect="1" noChangeArrowheads="1"/>
          </p:cNvPicPr>
          <p:nvPr/>
        </p:nvPicPr>
        <p:blipFill>
          <a:blip r:embed="rId3"/>
          <a:srcRect/>
          <a:stretch>
            <a:fillRect/>
          </a:stretch>
        </p:blipFill>
        <p:spPr bwMode="auto">
          <a:xfrm>
            <a:off x="3505200" y="1143000"/>
            <a:ext cx="2590800" cy="1892300"/>
          </a:xfrm>
          <a:prstGeom prst="rect">
            <a:avLst/>
          </a:prstGeom>
          <a:noFill/>
          <a:ln w="9525">
            <a:solidFill>
              <a:schemeClr val="tx1"/>
            </a:solidFill>
            <a:miter lim="800000"/>
            <a:headEnd/>
            <a:tailEnd/>
          </a:ln>
        </p:spPr>
      </p:pic>
      <p:sp>
        <p:nvSpPr>
          <p:cNvPr id="213000" name="Text Box 8"/>
          <p:cNvSpPr txBox="1">
            <a:spLocks noChangeArrowheads="1"/>
          </p:cNvSpPr>
          <p:nvPr/>
        </p:nvSpPr>
        <p:spPr bwMode="auto">
          <a:xfrm>
            <a:off x="3429000" y="685800"/>
            <a:ext cx="3048000" cy="457200"/>
          </a:xfrm>
          <a:prstGeom prst="rect">
            <a:avLst/>
          </a:prstGeom>
          <a:noFill/>
          <a:ln w="9525">
            <a:noFill/>
            <a:miter lim="800000"/>
            <a:headEnd/>
            <a:tailEnd/>
          </a:ln>
          <a:effectLst/>
        </p:spPr>
        <p:txBody>
          <a:bodyPr>
            <a:spAutoFit/>
          </a:bodyPr>
          <a:lstStyle/>
          <a:p>
            <a:pPr>
              <a:spcBef>
                <a:spcPct val="50000"/>
              </a:spcBef>
            </a:pPr>
            <a:r>
              <a:rPr lang="en-US">
                <a:solidFill>
                  <a:schemeClr val="bg1"/>
                </a:solidFill>
              </a:rPr>
              <a:t>Exclusive OR</a:t>
            </a:r>
          </a:p>
        </p:txBody>
      </p:sp>
    </p:spTree>
    <p:extLst>
      <p:ext uri="{BB962C8B-B14F-4D97-AF65-F5344CB8AC3E}">
        <p14:creationId xmlns:p14="http://schemas.microsoft.com/office/powerpoint/2010/main" val="3002277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4" name="Rectangle 4"/>
          <p:cNvSpPr>
            <a:spLocks noGrp="1" noChangeArrowheads="1"/>
          </p:cNvSpPr>
          <p:nvPr>
            <p:ph type="title"/>
          </p:nvPr>
        </p:nvSpPr>
        <p:spPr/>
        <p:txBody>
          <a:bodyPr/>
          <a:lstStyle/>
          <a:p>
            <a:r>
              <a:rPr lang="en-US"/>
              <a:t>XOR Solution</a:t>
            </a:r>
          </a:p>
        </p:txBody>
      </p:sp>
      <p:pic>
        <p:nvPicPr>
          <p:cNvPr id="215045" name="Picture 5" descr="XOR[1]"/>
          <p:cNvPicPr>
            <a:picLocks noChangeAspect="1" noChangeArrowheads="1"/>
          </p:cNvPicPr>
          <p:nvPr/>
        </p:nvPicPr>
        <p:blipFill>
          <a:blip r:embed="rId3"/>
          <a:srcRect/>
          <a:stretch>
            <a:fillRect/>
          </a:stretch>
        </p:blipFill>
        <p:spPr bwMode="auto">
          <a:xfrm>
            <a:off x="1905000" y="827934"/>
            <a:ext cx="5486400" cy="5856010"/>
          </a:xfrm>
          <a:prstGeom prst="rect">
            <a:avLst/>
          </a:prstGeom>
          <a:noFill/>
        </p:spPr>
      </p:pic>
    </p:spTree>
    <p:extLst>
      <p:ext uri="{BB962C8B-B14F-4D97-AF65-F5344CB8AC3E}">
        <p14:creationId xmlns:p14="http://schemas.microsoft.com/office/powerpoint/2010/main" val="1922192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4"/>
          <p:cNvSpPr>
            <a:spLocks noGrp="1" noChangeArrowheads="1"/>
          </p:cNvSpPr>
          <p:nvPr>
            <p:ph type="ctrTitle"/>
          </p:nvPr>
        </p:nvSpPr>
        <p:spPr/>
        <p:txBody>
          <a:bodyPr/>
          <a:lstStyle/>
          <a:p>
            <a:r>
              <a:rPr lang="en-US"/>
              <a:t>Asymmetric Key Cryptosystem Fundamentals</a:t>
            </a:r>
          </a:p>
        </p:txBody>
      </p:sp>
      <p:sp>
        <p:nvSpPr>
          <p:cNvPr id="86021" name="Rectangle 5"/>
          <p:cNvSpPr>
            <a:spLocks noGrp="1" noChangeArrowheads="1"/>
          </p:cNvSpPr>
          <p:nvPr>
            <p:ph type="subTitle" idx="1"/>
          </p:nvPr>
        </p:nvSpPr>
        <p:spPr/>
        <p:txBody>
          <a:bodyPr/>
          <a:lstStyle/>
          <a:p>
            <a:endParaRPr lang="en-US"/>
          </a:p>
        </p:txBody>
      </p:sp>
      <p:pic>
        <p:nvPicPr>
          <p:cNvPr id="86023" name="Picture 7"/>
          <p:cNvPicPr>
            <a:picLocks noChangeAspect="1" noChangeArrowheads="1"/>
          </p:cNvPicPr>
          <p:nvPr/>
        </p:nvPicPr>
        <p:blipFill>
          <a:blip r:embed="rId3"/>
          <a:srcRect/>
          <a:stretch>
            <a:fillRect/>
          </a:stretch>
        </p:blipFill>
        <p:spPr bwMode="auto">
          <a:xfrm>
            <a:off x="2209800" y="533400"/>
            <a:ext cx="4800600" cy="2620963"/>
          </a:xfrm>
          <a:prstGeom prst="rect">
            <a:avLst/>
          </a:prstGeom>
          <a:noFill/>
          <a:ln w="9525">
            <a:noFill/>
            <a:miter lim="800000"/>
            <a:headEnd/>
            <a:tailEnd/>
          </a:ln>
          <a:effectLst/>
        </p:spPr>
      </p:pic>
      <p:sp>
        <p:nvSpPr>
          <p:cNvPr id="86024" name="Text Box 8"/>
          <p:cNvSpPr txBox="1">
            <a:spLocks noChangeArrowheads="1"/>
          </p:cNvSpPr>
          <p:nvPr/>
        </p:nvSpPr>
        <p:spPr bwMode="auto">
          <a:xfrm>
            <a:off x="1143000" y="914400"/>
            <a:ext cx="1752600" cy="457200"/>
          </a:xfrm>
          <a:prstGeom prst="rect">
            <a:avLst/>
          </a:prstGeom>
          <a:noFill/>
          <a:ln w="9525">
            <a:noFill/>
            <a:miter lim="800000"/>
            <a:headEnd/>
            <a:tailEnd/>
          </a:ln>
          <a:effectLst/>
        </p:spPr>
        <p:txBody>
          <a:bodyPr>
            <a:spAutoFit/>
          </a:bodyPr>
          <a:lstStyle/>
          <a:p>
            <a:pPr algn="r">
              <a:spcBef>
                <a:spcPct val="50000"/>
              </a:spcBef>
            </a:pPr>
            <a:r>
              <a:rPr lang="en-US">
                <a:solidFill>
                  <a:srgbClr val="008000"/>
                </a:solidFill>
                <a:latin typeface="Arial Black" pitchFamily="34" charset="0"/>
              </a:rPr>
              <a:t>GREEN</a:t>
            </a:r>
          </a:p>
        </p:txBody>
      </p:sp>
      <p:sp>
        <p:nvSpPr>
          <p:cNvPr id="86025" name="Text Box 9"/>
          <p:cNvSpPr txBox="1">
            <a:spLocks noChangeArrowheads="1"/>
          </p:cNvSpPr>
          <p:nvPr/>
        </p:nvSpPr>
        <p:spPr bwMode="auto">
          <a:xfrm>
            <a:off x="2133600" y="2133600"/>
            <a:ext cx="1447800" cy="457200"/>
          </a:xfrm>
          <a:prstGeom prst="rect">
            <a:avLst/>
          </a:prstGeom>
          <a:noFill/>
          <a:ln w="9525">
            <a:noFill/>
            <a:miter lim="800000"/>
            <a:headEnd/>
            <a:tailEnd/>
          </a:ln>
          <a:effectLst/>
        </p:spPr>
        <p:txBody>
          <a:bodyPr>
            <a:spAutoFit/>
          </a:bodyPr>
          <a:lstStyle/>
          <a:p>
            <a:pPr algn="r">
              <a:spcBef>
                <a:spcPct val="50000"/>
              </a:spcBef>
            </a:pPr>
            <a:r>
              <a:rPr lang="en-US">
                <a:solidFill>
                  <a:srgbClr val="FF0000"/>
                </a:solidFill>
                <a:latin typeface="Arial Black" pitchFamily="34" charset="0"/>
              </a:rPr>
              <a:t>RED</a:t>
            </a:r>
          </a:p>
        </p:txBody>
      </p:sp>
    </p:spTree>
    <p:extLst>
      <p:ext uri="{BB962C8B-B14F-4D97-AF65-F5344CB8AC3E}">
        <p14:creationId xmlns:p14="http://schemas.microsoft.com/office/powerpoint/2010/main" val="1081007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t>Asymmetric Key Cryptosystems</a:t>
            </a:r>
          </a:p>
        </p:txBody>
      </p:sp>
      <p:sp>
        <p:nvSpPr>
          <p:cNvPr id="106499" name="Rectangle 3"/>
          <p:cNvSpPr>
            <a:spLocks noGrp="1" noChangeArrowheads="1"/>
          </p:cNvSpPr>
          <p:nvPr>
            <p:ph idx="1"/>
          </p:nvPr>
        </p:nvSpPr>
        <p:spPr/>
        <p:txBody>
          <a:bodyPr>
            <a:normAutofit lnSpcReduction="10000"/>
          </a:bodyPr>
          <a:lstStyle/>
          <a:p>
            <a:r>
              <a:rPr lang="en-US"/>
              <a:t>“Public Key”</a:t>
            </a:r>
          </a:p>
          <a:p>
            <a:r>
              <a:rPr lang="en-US"/>
              <a:t>This crypto-system uses one key for encryption and another key for decryption</a:t>
            </a:r>
          </a:p>
          <a:p>
            <a:r>
              <a:rPr lang="en-US"/>
              <a:t>Each user has two keys – one </a:t>
            </a:r>
            <a:r>
              <a:rPr lang="en-US" b="1"/>
              <a:t>public </a:t>
            </a:r>
            <a:r>
              <a:rPr lang="en-US"/>
              <a:t>key, which is revealed to all users, and one </a:t>
            </a:r>
            <a:r>
              <a:rPr lang="en-US" b="1"/>
              <a:t>private </a:t>
            </a:r>
            <a:r>
              <a:rPr lang="en-US"/>
              <a:t>key, which remains a secret. The private key and the public key are mathematically linked;</a:t>
            </a:r>
          </a:p>
          <a:p>
            <a:r>
              <a:rPr lang="en-US"/>
              <a:t>Encryption is performed with the public key and decryption is performed with the private key;</a:t>
            </a:r>
          </a:p>
          <a:p>
            <a:r>
              <a:rPr lang="en-US"/>
              <a:t>Examples: RSA, Elliptic Curve Cryptography (ECC).</a:t>
            </a:r>
          </a:p>
        </p:txBody>
      </p:sp>
    </p:spTree>
    <p:extLst>
      <p:ext uri="{BB962C8B-B14F-4D97-AF65-F5344CB8AC3E}">
        <p14:creationId xmlns:p14="http://schemas.microsoft.com/office/powerpoint/2010/main" val="1882356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a:t>
            </a:fld>
            <a:endParaRPr lang="en-US" dirty="0"/>
          </a:p>
        </p:txBody>
      </p:sp>
      <p:sp>
        <p:nvSpPr>
          <p:cNvPr id="3" name="Title 2"/>
          <p:cNvSpPr>
            <a:spLocks noGrp="1"/>
          </p:cNvSpPr>
          <p:nvPr>
            <p:ph type="title"/>
          </p:nvPr>
        </p:nvSpPr>
        <p:spPr/>
        <p:txBody>
          <a:bodyPr/>
          <a:lstStyle/>
          <a:p>
            <a:r>
              <a:rPr lang="en-US" dirty="0" smtClean="0"/>
              <a:t>VMware Hands-On Labs (HOL)</a:t>
            </a:r>
            <a:endParaRPr lang="en-US" dirty="0"/>
          </a:p>
        </p:txBody>
      </p:sp>
      <p:pic>
        <p:nvPicPr>
          <p:cNvPr id="4" name="Picture 3"/>
          <p:cNvPicPr>
            <a:picLocks noChangeAspect="1"/>
          </p:cNvPicPr>
          <p:nvPr/>
        </p:nvPicPr>
        <p:blipFill>
          <a:blip r:embed="rId2"/>
          <a:stretch>
            <a:fillRect/>
          </a:stretch>
        </p:blipFill>
        <p:spPr>
          <a:xfrm>
            <a:off x="3040" y="1168228"/>
            <a:ext cx="9137918" cy="5322085"/>
          </a:xfrm>
          <a:prstGeom prst="rect">
            <a:avLst/>
          </a:prstGeom>
        </p:spPr>
      </p:pic>
      <p:sp>
        <p:nvSpPr>
          <p:cNvPr id="5" name="Rectangle 4"/>
          <p:cNvSpPr/>
          <p:nvPr/>
        </p:nvSpPr>
        <p:spPr>
          <a:xfrm>
            <a:off x="685800" y="4724400"/>
            <a:ext cx="4438651" cy="461665"/>
          </a:xfrm>
          <a:prstGeom prst="rect">
            <a:avLst/>
          </a:prstGeom>
        </p:spPr>
        <p:txBody>
          <a:bodyPr wrap="none">
            <a:spAutoFit/>
          </a:bodyPr>
          <a:lstStyle/>
          <a:p>
            <a:r>
              <a:rPr lang="en-US" sz="2400" u="sng" dirty="0">
                <a:solidFill>
                  <a:srgbClr val="FF0000"/>
                </a:solidFill>
              </a:rPr>
              <a:t>http://labs.hol.vmware.com/HOL/</a:t>
            </a:r>
          </a:p>
        </p:txBody>
      </p:sp>
    </p:spTree>
    <p:extLst>
      <p:ext uri="{BB962C8B-B14F-4D97-AF65-F5344CB8AC3E}">
        <p14:creationId xmlns:p14="http://schemas.microsoft.com/office/powerpoint/2010/main" val="4351713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a:t>Asymmetric: How it works</a:t>
            </a:r>
          </a:p>
        </p:txBody>
      </p:sp>
      <p:pic>
        <p:nvPicPr>
          <p:cNvPr id="222213" name="Picture 5" descr="Illustration of asymmetric or public key encryption."/>
          <p:cNvPicPr>
            <a:picLocks noChangeAspect="1" noChangeArrowheads="1"/>
          </p:cNvPicPr>
          <p:nvPr/>
        </p:nvPicPr>
        <p:blipFill>
          <a:blip r:embed="rId3"/>
          <a:srcRect/>
          <a:stretch>
            <a:fillRect/>
          </a:stretch>
        </p:blipFill>
        <p:spPr bwMode="auto">
          <a:xfrm>
            <a:off x="1295400" y="1219200"/>
            <a:ext cx="6477000" cy="5005388"/>
          </a:xfrm>
          <a:prstGeom prst="rect">
            <a:avLst/>
          </a:prstGeom>
          <a:noFill/>
        </p:spPr>
      </p:pic>
    </p:spTree>
    <p:extLst>
      <p:ext uri="{BB962C8B-B14F-4D97-AF65-F5344CB8AC3E}">
        <p14:creationId xmlns:p14="http://schemas.microsoft.com/office/powerpoint/2010/main" val="2915415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t>Asymmetric Pros &amp; Cons</a:t>
            </a:r>
          </a:p>
        </p:txBody>
      </p:sp>
      <p:sp>
        <p:nvSpPr>
          <p:cNvPr id="159747" name="Rectangle 3"/>
          <p:cNvSpPr>
            <a:spLocks noGrp="1" noChangeArrowheads="1"/>
          </p:cNvSpPr>
          <p:nvPr>
            <p:ph idx="1"/>
          </p:nvPr>
        </p:nvSpPr>
        <p:spPr/>
        <p:txBody>
          <a:bodyPr>
            <a:normAutofit lnSpcReduction="10000"/>
          </a:bodyPr>
          <a:lstStyle/>
          <a:p>
            <a:pPr>
              <a:buFont typeface="Wingdings" pitchFamily="2" charset="2"/>
              <a:buNone/>
            </a:pPr>
            <a:r>
              <a:rPr lang="en-US" sz="2400" b="1"/>
              <a:t>Advantages</a:t>
            </a:r>
            <a:r>
              <a:rPr lang="en-US" sz="2400"/>
              <a:t>:</a:t>
            </a:r>
          </a:p>
          <a:p>
            <a:r>
              <a:rPr lang="en-US" sz="2400"/>
              <a:t>Considered very secure;</a:t>
            </a:r>
          </a:p>
          <a:p>
            <a:r>
              <a:rPr lang="en-US" sz="2400"/>
              <a:t>No form of secret sharing is required, thus reducing key administration to a minimum;</a:t>
            </a:r>
          </a:p>
          <a:p>
            <a:r>
              <a:rPr lang="en-US" sz="2400"/>
              <a:t>Supports non-repudiation, confidentiality, access control, authentication, data integrity (with hash)</a:t>
            </a:r>
          </a:p>
          <a:p>
            <a:r>
              <a:rPr lang="en-US" sz="2400"/>
              <a:t>The number of keys managed by each user is much less compared to secret key cryptography.</a:t>
            </a:r>
          </a:p>
          <a:p>
            <a:pPr>
              <a:buFont typeface="Wingdings" pitchFamily="2" charset="2"/>
              <a:buNone/>
            </a:pPr>
            <a:endParaRPr lang="en-US" sz="2400" b="1"/>
          </a:p>
          <a:p>
            <a:pPr>
              <a:buFont typeface="Wingdings" pitchFamily="2" charset="2"/>
              <a:buNone/>
            </a:pPr>
            <a:r>
              <a:rPr lang="en-US" sz="2400" b="1"/>
              <a:t>Disadvantages</a:t>
            </a:r>
            <a:r>
              <a:rPr lang="en-US" sz="2400"/>
              <a:t>:</a:t>
            </a:r>
          </a:p>
          <a:p>
            <a:r>
              <a:rPr lang="en-US" sz="2400"/>
              <a:t>Much slower compared to secret key cryptography;</a:t>
            </a:r>
          </a:p>
          <a:p>
            <a:r>
              <a:rPr lang="en-US" sz="2400"/>
              <a:t>The ciphertext is much larger than the plaintext, relative to secret key cryptography.</a:t>
            </a:r>
          </a:p>
          <a:p>
            <a:endParaRPr lang="en-US" sz="2400"/>
          </a:p>
        </p:txBody>
      </p:sp>
    </p:spTree>
    <p:extLst>
      <p:ext uri="{BB962C8B-B14F-4D97-AF65-F5344CB8AC3E}">
        <p14:creationId xmlns:p14="http://schemas.microsoft.com/office/powerpoint/2010/main" val="3745809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t>Asymmetric Key Algorithms</a:t>
            </a:r>
          </a:p>
        </p:txBody>
      </p:sp>
      <p:sp>
        <p:nvSpPr>
          <p:cNvPr id="162819" name="Rectangle 3"/>
          <p:cNvSpPr>
            <a:spLocks noGrp="1" noChangeArrowheads="1"/>
          </p:cNvSpPr>
          <p:nvPr>
            <p:ph idx="1"/>
          </p:nvPr>
        </p:nvSpPr>
        <p:spPr/>
        <p:txBody>
          <a:bodyPr/>
          <a:lstStyle/>
          <a:p>
            <a:r>
              <a:rPr lang="en-US" sz="2400" dirty="0" err="1"/>
              <a:t>Diffie</a:t>
            </a:r>
            <a:r>
              <a:rPr lang="en-US" sz="2400" dirty="0"/>
              <a:t>-Hellman Key Exchange</a:t>
            </a:r>
          </a:p>
          <a:p>
            <a:pPr lvl="1"/>
            <a:r>
              <a:rPr lang="en-US" sz="2000" dirty="0" smtClean="0"/>
              <a:t>Used </a:t>
            </a:r>
            <a:r>
              <a:rPr lang="en-US" sz="2000" dirty="0"/>
              <a:t>for KEY EXCHANGE</a:t>
            </a:r>
          </a:p>
          <a:p>
            <a:pPr lvl="1"/>
            <a:r>
              <a:rPr lang="en-US" sz="2000" dirty="0"/>
              <a:t>Also called exponential key agreement</a:t>
            </a:r>
          </a:p>
          <a:p>
            <a:r>
              <a:rPr lang="en-US" sz="2400" dirty="0"/>
              <a:t>El </a:t>
            </a:r>
            <a:r>
              <a:rPr lang="en-US" sz="2400" dirty="0" err="1"/>
              <a:t>Gamal</a:t>
            </a:r>
            <a:endParaRPr lang="en-US" sz="2400" dirty="0"/>
          </a:p>
          <a:p>
            <a:pPr lvl="1"/>
            <a:r>
              <a:rPr lang="en-US" sz="2000" dirty="0"/>
              <a:t>Extension of </a:t>
            </a:r>
            <a:r>
              <a:rPr lang="en-US" sz="2000" dirty="0" err="1"/>
              <a:t>Diffie</a:t>
            </a:r>
            <a:r>
              <a:rPr lang="en-US" sz="2000" dirty="0"/>
              <a:t>-Hellman – approaches RSA such that it  allows for message encryption</a:t>
            </a:r>
          </a:p>
          <a:p>
            <a:pPr lvl="1"/>
            <a:r>
              <a:rPr lang="en-US" sz="2000" dirty="0"/>
              <a:t>Works using discrete logs</a:t>
            </a:r>
          </a:p>
          <a:p>
            <a:r>
              <a:rPr lang="en-US" sz="2400" dirty="0" err="1"/>
              <a:t>Merkle</a:t>
            </a:r>
            <a:r>
              <a:rPr lang="en-US" sz="2400" dirty="0"/>
              <a:t> Hellman Knapsack</a:t>
            </a:r>
          </a:p>
          <a:p>
            <a:pPr lvl="1"/>
            <a:r>
              <a:rPr lang="en-US" sz="2000" dirty="0"/>
              <a:t>Very complicated math – e.g. “number of objects with given  weights from a large set such  that the sum of the weights is equal to a pre-specified weight..”</a:t>
            </a:r>
          </a:p>
          <a:p>
            <a:r>
              <a:rPr lang="en-US" sz="2400" dirty="0"/>
              <a:t>Elliptic Curve (EC)</a:t>
            </a:r>
          </a:p>
          <a:p>
            <a:pPr lvl="1"/>
            <a:r>
              <a:rPr lang="en-US" sz="2000" dirty="0"/>
              <a:t>For the curious: y</a:t>
            </a:r>
            <a:r>
              <a:rPr lang="en-US" sz="2000" baseline="30000" dirty="0"/>
              <a:t>2</a:t>
            </a:r>
            <a:r>
              <a:rPr lang="en-US" sz="2000" dirty="0"/>
              <a:t> + y = x</a:t>
            </a:r>
            <a:r>
              <a:rPr lang="en-US" sz="2000" baseline="30000" dirty="0"/>
              <a:t>3</a:t>
            </a:r>
            <a:r>
              <a:rPr lang="en-US" sz="2000" dirty="0"/>
              <a:t> * x</a:t>
            </a:r>
            <a:r>
              <a:rPr lang="en-US" sz="2000" baseline="30000" dirty="0"/>
              <a:t>2</a:t>
            </a:r>
            <a:r>
              <a:rPr lang="en-US" sz="2000" dirty="0"/>
              <a:t> </a:t>
            </a:r>
          </a:p>
        </p:txBody>
      </p:sp>
    </p:spTree>
    <p:extLst>
      <p:ext uri="{BB962C8B-B14F-4D97-AF65-F5344CB8AC3E}">
        <p14:creationId xmlns:p14="http://schemas.microsoft.com/office/powerpoint/2010/main" val="2683404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Rectangle 4"/>
          <p:cNvSpPr>
            <a:spLocks noGrp="1" noChangeArrowheads="1"/>
          </p:cNvSpPr>
          <p:nvPr>
            <p:ph type="ctrTitle"/>
          </p:nvPr>
        </p:nvSpPr>
        <p:spPr/>
        <p:txBody>
          <a:bodyPr/>
          <a:lstStyle/>
          <a:p>
            <a:r>
              <a:rPr lang="en-US" altLang="en-US"/>
              <a:t>Message Digests</a:t>
            </a:r>
            <a:endParaRPr lang="en-US"/>
          </a:p>
        </p:txBody>
      </p:sp>
      <p:sp>
        <p:nvSpPr>
          <p:cNvPr id="108549" name="Rectangle 5"/>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204134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en-US"/>
              <a:t>Message Digests</a:t>
            </a:r>
            <a:endParaRPr lang="en-US"/>
          </a:p>
        </p:txBody>
      </p:sp>
      <p:sp>
        <p:nvSpPr>
          <p:cNvPr id="110595" name="Rectangle 3"/>
          <p:cNvSpPr>
            <a:spLocks noGrp="1" noChangeArrowheads="1"/>
          </p:cNvSpPr>
          <p:nvPr>
            <p:ph idx="1"/>
          </p:nvPr>
        </p:nvSpPr>
        <p:spPr/>
        <p:txBody>
          <a:bodyPr/>
          <a:lstStyle/>
          <a:p>
            <a:r>
              <a:rPr lang="en-US" sz="2400"/>
              <a:t>Designed specifically to guarantee message integrity</a:t>
            </a:r>
          </a:p>
          <a:p>
            <a:r>
              <a:rPr lang="en-US" sz="2400"/>
              <a:t>Message digests achieve data integrity by applying complex math to data to ensure that this data has not been tampered with on route to its final destination.</a:t>
            </a:r>
          </a:p>
          <a:p>
            <a:r>
              <a:rPr lang="en-US" sz="2400"/>
              <a:t>Message digests take in a variable length input and generate a fixed length output called the “hash” or a message digest</a:t>
            </a:r>
          </a:p>
          <a:p>
            <a:pPr lvl="1"/>
            <a:r>
              <a:rPr lang="en-US" sz="2000"/>
              <a:t>MD5 algorithm generates a 128-bit digest </a:t>
            </a:r>
          </a:p>
          <a:p>
            <a:pPr lvl="1"/>
            <a:r>
              <a:rPr lang="en-US" sz="2000"/>
              <a:t>SHA-1 algorithm generates a 160-bit digest);</a:t>
            </a:r>
          </a:p>
          <a:p>
            <a:r>
              <a:rPr lang="en-US" sz="2400"/>
              <a:t>It is not computationally feasible to calculate the message based on the digest;</a:t>
            </a:r>
          </a:p>
          <a:p>
            <a:r>
              <a:rPr lang="en-US" sz="2400"/>
              <a:t>It is not computationally feasible to find two messages which will generate the same digest (this feature is also called “collision resistance”).</a:t>
            </a:r>
          </a:p>
          <a:p>
            <a:endParaRPr lang="en-US" sz="2400"/>
          </a:p>
        </p:txBody>
      </p:sp>
    </p:spTree>
    <p:extLst>
      <p:ext uri="{BB962C8B-B14F-4D97-AF65-F5344CB8AC3E}">
        <p14:creationId xmlns:p14="http://schemas.microsoft.com/office/powerpoint/2010/main" val="2911948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4"/>
          <p:cNvSpPr>
            <a:spLocks noGrp="1" noChangeArrowheads="1"/>
          </p:cNvSpPr>
          <p:nvPr>
            <p:ph type="ctrTitle"/>
          </p:nvPr>
        </p:nvSpPr>
        <p:spPr/>
        <p:txBody>
          <a:bodyPr/>
          <a:lstStyle/>
          <a:p>
            <a:r>
              <a:rPr lang="en-US"/>
              <a:t>Public Key Infrastructure Definitions and Concepts</a:t>
            </a:r>
          </a:p>
        </p:txBody>
      </p:sp>
      <p:sp>
        <p:nvSpPr>
          <p:cNvPr id="94213" name="Rectangle 5"/>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4238833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en-US"/>
              <a:t>Public Key Infrastructure</a:t>
            </a:r>
            <a:endParaRPr lang="en-US"/>
          </a:p>
        </p:txBody>
      </p:sp>
      <p:sp>
        <p:nvSpPr>
          <p:cNvPr id="117763" name="Rectangle 3"/>
          <p:cNvSpPr>
            <a:spLocks noGrp="1" noChangeArrowheads="1"/>
          </p:cNvSpPr>
          <p:nvPr>
            <p:ph idx="1"/>
          </p:nvPr>
        </p:nvSpPr>
        <p:spPr/>
        <p:txBody>
          <a:bodyPr/>
          <a:lstStyle/>
          <a:p>
            <a:r>
              <a:rPr lang="en-US" altLang="en-US"/>
              <a:t>Concepts</a:t>
            </a:r>
          </a:p>
          <a:p>
            <a:pPr lvl="1"/>
            <a:r>
              <a:rPr lang="en-US"/>
              <a:t>Digital Certificates</a:t>
            </a:r>
          </a:p>
          <a:p>
            <a:pPr lvl="1"/>
            <a:r>
              <a:rPr lang="en-US"/>
              <a:t>Certificate Authority</a:t>
            </a:r>
          </a:p>
          <a:p>
            <a:pPr lvl="1"/>
            <a:r>
              <a:rPr lang="en-US"/>
              <a:t>Registration Authorities</a:t>
            </a:r>
          </a:p>
          <a:p>
            <a:pPr lvl="1"/>
            <a:r>
              <a:rPr lang="en-US"/>
              <a:t>Certificate Revocation</a:t>
            </a:r>
          </a:p>
          <a:p>
            <a:pPr lvl="1"/>
            <a:r>
              <a:rPr lang="en-US"/>
              <a:t>Non-repudiation</a:t>
            </a:r>
          </a:p>
          <a:p>
            <a:pPr lvl="1"/>
            <a:r>
              <a:rPr lang="en-US"/>
              <a:t>Time stamping</a:t>
            </a:r>
          </a:p>
          <a:p>
            <a:pPr lvl="1"/>
            <a:endParaRPr lang="en-US"/>
          </a:p>
          <a:p>
            <a:pPr lvl="1"/>
            <a:endParaRPr lang="en-US"/>
          </a:p>
        </p:txBody>
      </p:sp>
    </p:spTree>
    <p:extLst>
      <p:ext uri="{BB962C8B-B14F-4D97-AF65-F5344CB8AC3E}">
        <p14:creationId xmlns:p14="http://schemas.microsoft.com/office/powerpoint/2010/main" val="317349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Discussion: SSL</a:t>
            </a:r>
            <a:endParaRPr lang="en-US" dirty="0"/>
          </a:p>
        </p:txBody>
      </p:sp>
      <p:sp>
        <p:nvSpPr>
          <p:cNvPr id="5" name="Subtitle 4"/>
          <p:cNvSpPr>
            <a:spLocks noGrp="1"/>
          </p:cNvSpPr>
          <p:nvPr>
            <p:ph type="subTitle" idx="1"/>
          </p:nvPr>
        </p:nvSpPr>
        <p:spPr/>
        <p:txBody>
          <a:bodyPr/>
          <a:lstStyle/>
          <a:p>
            <a:r>
              <a:rPr lang="en-US" dirty="0" smtClean="0"/>
              <a:t>Putting it all together:</a:t>
            </a:r>
          </a:p>
          <a:p>
            <a:r>
              <a:rPr lang="en-US" dirty="0" smtClean="0"/>
              <a:t>Asymmetric; Symmetric; Hash</a:t>
            </a:r>
            <a:endParaRPr lang="en-US" dirty="0"/>
          </a:p>
        </p:txBody>
      </p:sp>
    </p:spTree>
    <p:extLst>
      <p:ext uri="{BB962C8B-B14F-4D97-AF65-F5344CB8AC3E}">
        <p14:creationId xmlns:p14="http://schemas.microsoft.com/office/powerpoint/2010/main" val="2220542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4"/>
          <p:cNvSpPr>
            <a:spLocks noGrp="1" noChangeArrowheads="1"/>
          </p:cNvSpPr>
          <p:nvPr>
            <p:ph type="ctrTitle"/>
          </p:nvPr>
        </p:nvSpPr>
        <p:spPr/>
        <p:txBody>
          <a:bodyPr/>
          <a:lstStyle/>
          <a:p>
            <a:r>
              <a:rPr lang="en-US"/>
              <a:t>Crypto Challenges</a:t>
            </a:r>
          </a:p>
        </p:txBody>
      </p:sp>
      <p:sp>
        <p:nvSpPr>
          <p:cNvPr id="87045" name="Rectangle 5"/>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4256991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t>Levels of Security</a:t>
            </a:r>
          </a:p>
        </p:txBody>
      </p:sp>
      <p:pic>
        <p:nvPicPr>
          <p:cNvPr id="226307" name="Picture 3"/>
          <p:cNvPicPr>
            <a:picLocks noChangeAspect="1" noChangeArrowheads="1"/>
          </p:cNvPicPr>
          <p:nvPr/>
        </p:nvPicPr>
        <p:blipFill>
          <a:blip r:embed="rId3"/>
          <a:srcRect/>
          <a:stretch>
            <a:fillRect/>
          </a:stretch>
        </p:blipFill>
        <p:spPr bwMode="auto">
          <a:xfrm>
            <a:off x="304800" y="1219200"/>
            <a:ext cx="8534400" cy="2667000"/>
          </a:xfrm>
          <a:prstGeom prst="rect">
            <a:avLst/>
          </a:prstGeom>
          <a:noFill/>
          <a:ln w="9525">
            <a:noFill/>
            <a:miter lim="800000"/>
            <a:headEnd/>
            <a:tailEnd/>
          </a:ln>
          <a:effectLst/>
        </p:spPr>
      </p:pic>
      <p:sp>
        <p:nvSpPr>
          <p:cNvPr id="226308" name="Oval 4"/>
          <p:cNvSpPr>
            <a:spLocks noChangeArrowheads="1"/>
          </p:cNvSpPr>
          <p:nvPr/>
        </p:nvSpPr>
        <p:spPr bwMode="auto">
          <a:xfrm>
            <a:off x="5638800" y="914400"/>
            <a:ext cx="3048000" cy="3276600"/>
          </a:xfrm>
          <a:prstGeom prst="ellipse">
            <a:avLst/>
          </a:prstGeom>
          <a:noFill/>
          <a:ln w="9525">
            <a:solidFill>
              <a:srgbClr val="FF0000"/>
            </a:solidFill>
            <a:prstDash val="dash"/>
            <a:round/>
            <a:headEnd/>
            <a:tailEnd/>
          </a:ln>
          <a:effectLst/>
        </p:spPr>
        <p:txBody>
          <a:bodyPr wrap="none" anchor="ctr"/>
          <a:lstStyle/>
          <a:p>
            <a:endParaRPr lang="en-US"/>
          </a:p>
        </p:txBody>
      </p:sp>
    </p:spTree>
    <p:extLst>
      <p:ext uri="{BB962C8B-B14F-4D97-AF65-F5344CB8AC3E}">
        <p14:creationId xmlns:p14="http://schemas.microsoft.com/office/powerpoint/2010/main" val="3497318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a:t>
            </a:fld>
            <a:endParaRPr lang="en-US" dirty="0"/>
          </a:p>
        </p:txBody>
      </p:sp>
      <p:pic>
        <p:nvPicPr>
          <p:cNvPr id="4" name="Picture 3"/>
          <p:cNvPicPr>
            <a:picLocks noChangeAspect="1"/>
          </p:cNvPicPr>
          <p:nvPr/>
        </p:nvPicPr>
        <p:blipFill>
          <a:blip r:embed="rId2"/>
          <a:stretch>
            <a:fillRect/>
          </a:stretch>
        </p:blipFill>
        <p:spPr>
          <a:xfrm>
            <a:off x="25356" y="673120"/>
            <a:ext cx="9093288" cy="5511760"/>
          </a:xfrm>
          <a:prstGeom prst="rect">
            <a:avLst/>
          </a:prstGeom>
        </p:spPr>
      </p:pic>
    </p:spTree>
    <p:extLst>
      <p:ext uri="{BB962C8B-B14F-4D97-AF65-F5344CB8AC3E}">
        <p14:creationId xmlns:p14="http://schemas.microsoft.com/office/powerpoint/2010/main" val="41978483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t>Key Distribution  and Management</a:t>
            </a:r>
          </a:p>
        </p:txBody>
      </p:sp>
      <p:sp>
        <p:nvSpPr>
          <p:cNvPr id="118787" name="Rectangle 3"/>
          <p:cNvSpPr>
            <a:spLocks noGrp="1" noChangeArrowheads="1"/>
          </p:cNvSpPr>
          <p:nvPr>
            <p:ph idx="1"/>
          </p:nvPr>
        </p:nvSpPr>
        <p:spPr/>
        <p:txBody>
          <a:bodyPr/>
          <a:lstStyle/>
          <a:p>
            <a:r>
              <a:rPr lang="en-US"/>
              <a:t>Escrowed Encryption</a:t>
            </a:r>
          </a:p>
          <a:p>
            <a:pPr lvl="1"/>
            <a:r>
              <a:rPr lang="en-US"/>
              <a:t>Escrowed Encryption Standard</a:t>
            </a:r>
          </a:p>
          <a:p>
            <a:pPr lvl="1"/>
            <a:r>
              <a:rPr lang="en-US"/>
              <a:t>Key Escrow Approaches Using Public Key Cryptography</a:t>
            </a:r>
          </a:p>
          <a:p>
            <a:r>
              <a:rPr lang="en-US"/>
              <a:t>Key Management Issues</a:t>
            </a:r>
          </a:p>
          <a:p>
            <a:pPr lvl="1"/>
            <a:r>
              <a:rPr lang="en-US"/>
              <a:t>Symmetric Key: </a:t>
            </a:r>
          </a:p>
          <a:p>
            <a:pPr lvl="2"/>
            <a:r>
              <a:rPr lang="en-US"/>
              <a:t>Where do you store all the private keys? </a:t>
            </a:r>
          </a:p>
          <a:p>
            <a:pPr lvl="2"/>
            <a:r>
              <a:rPr lang="en-US"/>
              <a:t>How do you protect it? With another key?</a:t>
            </a:r>
          </a:p>
          <a:p>
            <a:pPr lvl="1"/>
            <a:r>
              <a:rPr lang="en-US"/>
              <a:t>Asymmetric Key: </a:t>
            </a:r>
          </a:p>
          <a:p>
            <a:pPr lvl="2"/>
            <a:r>
              <a:rPr lang="en-US"/>
              <a:t>Where do you store public keys for easy access? </a:t>
            </a:r>
          </a:p>
          <a:p>
            <a:pPr lvl="2"/>
            <a:r>
              <a:rPr lang="en-US"/>
              <a:t>Where do you store private keys?</a:t>
            </a:r>
          </a:p>
          <a:p>
            <a:endParaRPr lang="en-US"/>
          </a:p>
        </p:txBody>
      </p:sp>
    </p:spTree>
    <p:extLst>
      <p:ext uri="{BB962C8B-B14F-4D97-AF65-F5344CB8AC3E}">
        <p14:creationId xmlns:p14="http://schemas.microsoft.com/office/powerpoint/2010/main" val="4274425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t>Email</a:t>
            </a:r>
          </a:p>
        </p:txBody>
      </p:sp>
      <p:sp>
        <p:nvSpPr>
          <p:cNvPr id="119811" name="Rectangle 3"/>
          <p:cNvSpPr>
            <a:spLocks noGrp="1" noChangeArrowheads="1"/>
          </p:cNvSpPr>
          <p:nvPr>
            <p:ph idx="1"/>
          </p:nvPr>
        </p:nvSpPr>
        <p:spPr/>
        <p:txBody>
          <a:bodyPr>
            <a:normAutofit fontScale="92500" lnSpcReduction="10000"/>
          </a:bodyPr>
          <a:lstStyle/>
          <a:p>
            <a:r>
              <a:rPr lang="en-US"/>
              <a:t>Hard to Ensure:</a:t>
            </a:r>
          </a:p>
          <a:p>
            <a:pPr lvl="1"/>
            <a:r>
              <a:rPr lang="en-US"/>
              <a:t>Non-repudiation</a:t>
            </a:r>
          </a:p>
          <a:p>
            <a:pPr lvl="1"/>
            <a:r>
              <a:rPr lang="en-US"/>
              <a:t>Integrity of messages</a:t>
            </a:r>
          </a:p>
          <a:p>
            <a:pPr lvl="1"/>
            <a:r>
              <a:rPr lang="en-US"/>
              <a:t>Authentication of source</a:t>
            </a:r>
          </a:p>
          <a:p>
            <a:pPr lvl="1"/>
            <a:r>
              <a:rPr lang="en-US"/>
              <a:t>Verification of delivery</a:t>
            </a:r>
          </a:p>
          <a:p>
            <a:pPr lvl="1"/>
            <a:r>
              <a:rPr lang="en-US"/>
              <a:t>Message labeling</a:t>
            </a:r>
          </a:p>
          <a:p>
            <a:r>
              <a:rPr lang="en-US"/>
              <a:t>Industry Solutions:</a:t>
            </a:r>
          </a:p>
          <a:p>
            <a:pPr lvl="1"/>
            <a:r>
              <a:rPr lang="en-US"/>
              <a:t>Secure Multipurpose Internet Mail Extensions (S/MIME)</a:t>
            </a:r>
          </a:p>
          <a:p>
            <a:pPr lvl="1"/>
            <a:r>
              <a:rPr lang="en-US"/>
              <a:t>MIME Object Security Services (MOSS)</a:t>
            </a:r>
          </a:p>
          <a:p>
            <a:pPr lvl="1"/>
            <a:r>
              <a:rPr lang="en-US"/>
              <a:t>Privacy Enhanced Mail (PEM)</a:t>
            </a:r>
          </a:p>
          <a:p>
            <a:pPr lvl="1"/>
            <a:r>
              <a:rPr lang="en-US"/>
              <a:t>Pretty Good Privacy (PGP)</a:t>
            </a:r>
          </a:p>
        </p:txBody>
      </p:sp>
    </p:spTree>
    <p:extLst>
      <p:ext uri="{BB962C8B-B14F-4D97-AF65-F5344CB8AC3E}">
        <p14:creationId xmlns:p14="http://schemas.microsoft.com/office/powerpoint/2010/main" val="3389661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t>Internet Security Applications</a:t>
            </a:r>
          </a:p>
        </p:txBody>
      </p:sp>
      <p:sp>
        <p:nvSpPr>
          <p:cNvPr id="120835" name="Rectangle 3"/>
          <p:cNvSpPr>
            <a:spLocks noGrp="1" noChangeArrowheads="1"/>
          </p:cNvSpPr>
          <p:nvPr>
            <p:ph idx="1"/>
          </p:nvPr>
        </p:nvSpPr>
        <p:spPr/>
        <p:txBody>
          <a:bodyPr/>
          <a:lstStyle/>
          <a:p>
            <a:r>
              <a:rPr lang="en-US"/>
              <a:t>Solutions used commercially: </a:t>
            </a:r>
          </a:p>
          <a:p>
            <a:pPr lvl="1"/>
            <a:r>
              <a:rPr lang="en-US"/>
              <a:t>Message Authentication Code (MAC)</a:t>
            </a:r>
          </a:p>
          <a:p>
            <a:pPr lvl="1"/>
            <a:r>
              <a:rPr lang="en-US"/>
              <a:t>Financial Institution Message Authentication Standard (FIMAS)</a:t>
            </a:r>
          </a:p>
          <a:p>
            <a:pPr lvl="1"/>
            <a:r>
              <a:rPr lang="en-US"/>
              <a:t>Secure Electronic Transaction (SET)</a:t>
            </a:r>
          </a:p>
          <a:p>
            <a:pPr lvl="1"/>
            <a:r>
              <a:rPr lang="en-US"/>
              <a:t>Secure Sockets Layer (SSL) or Transaction Layer Security (TLS)</a:t>
            </a:r>
          </a:p>
          <a:p>
            <a:pPr lvl="1"/>
            <a:r>
              <a:rPr lang="en-US"/>
              <a:t>Internet Open Trading Protocol (IOTP)</a:t>
            </a:r>
          </a:p>
        </p:txBody>
      </p:sp>
    </p:spTree>
    <p:extLst>
      <p:ext uri="{BB962C8B-B14F-4D97-AF65-F5344CB8AC3E}">
        <p14:creationId xmlns:p14="http://schemas.microsoft.com/office/powerpoint/2010/main" val="414651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t>Secure Transmissions</a:t>
            </a:r>
          </a:p>
        </p:txBody>
      </p:sp>
      <p:sp>
        <p:nvSpPr>
          <p:cNvPr id="121859" name="Rectangle 3"/>
          <p:cNvSpPr>
            <a:spLocks noGrp="1" noChangeArrowheads="1"/>
          </p:cNvSpPr>
          <p:nvPr>
            <p:ph idx="1"/>
          </p:nvPr>
        </p:nvSpPr>
        <p:spPr/>
        <p:txBody>
          <a:bodyPr>
            <a:normAutofit fontScale="92500" lnSpcReduction="10000"/>
          </a:bodyPr>
          <a:lstStyle/>
          <a:p>
            <a:pPr>
              <a:lnSpc>
                <a:spcPct val="90000"/>
              </a:lnSpc>
            </a:pPr>
            <a:r>
              <a:rPr lang="en-US"/>
              <a:t>IPSec</a:t>
            </a:r>
          </a:p>
          <a:p>
            <a:pPr lvl="1">
              <a:lnSpc>
                <a:spcPct val="90000"/>
              </a:lnSpc>
            </a:pPr>
            <a:r>
              <a:rPr lang="en-US"/>
              <a:t>Authentication Header (AH)</a:t>
            </a:r>
          </a:p>
          <a:p>
            <a:pPr lvl="2">
              <a:lnSpc>
                <a:spcPct val="90000"/>
              </a:lnSpc>
            </a:pPr>
            <a:r>
              <a:rPr lang="en-US"/>
              <a:t>provides authenticity guarantee for packets, by attaching strong crypto checksum to packets</a:t>
            </a:r>
          </a:p>
          <a:p>
            <a:pPr lvl="2">
              <a:lnSpc>
                <a:spcPct val="90000"/>
              </a:lnSpc>
            </a:pPr>
            <a:r>
              <a:rPr lang="en-US"/>
              <a:t>If you receive a packet with AH and the checksum operation was successful, you can be sure the packet was not generated by impersonator and the packet was not modified in transit if: </a:t>
            </a:r>
            <a:br>
              <a:rPr lang="en-US"/>
            </a:br>
            <a:r>
              <a:rPr lang="en-US" i="1"/>
              <a:t>[1] you and the peer share a secret key, and </a:t>
            </a:r>
            <a:br>
              <a:rPr lang="en-US" i="1"/>
            </a:br>
            <a:r>
              <a:rPr lang="en-US" i="1"/>
              <a:t>[2] no other party knows the key</a:t>
            </a:r>
            <a:r>
              <a:rPr lang="en-US"/>
              <a:t> </a:t>
            </a:r>
          </a:p>
          <a:p>
            <a:pPr lvl="1">
              <a:lnSpc>
                <a:spcPct val="90000"/>
              </a:lnSpc>
            </a:pPr>
            <a:r>
              <a:rPr lang="en-US"/>
              <a:t>Encapsulating Security Payload (ESP)</a:t>
            </a:r>
          </a:p>
          <a:p>
            <a:pPr lvl="2">
              <a:lnSpc>
                <a:spcPct val="90000"/>
              </a:lnSpc>
            </a:pPr>
            <a:r>
              <a:rPr lang="en-US"/>
              <a:t>Provides confidentiality guarantee for packets, by encrypting packets with encryption algorithms. </a:t>
            </a:r>
          </a:p>
          <a:p>
            <a:pPr lvl="2">
              <a:lnSpc>
                <a:spcPct val="90000"/>
              </a:lnSpc>
            </a:pPr>
            <a:r>
              <a:rPr lang="en-US"/>
              <a:t>If you receive a packet with ESP and successfully decrypted it, you can be sure that the packet was not wiretapped in the middle if:</a:t>
            </a:r>
            <a:br>
              <a:rPr lang="en-US"/>
            </a:br>
            <a:r>
              <a:rPr lang="en-US" i="1"/>
              <a:t>[1] you and the peer share a secret key, and </a:t>
            </a:r>
            <a:br>
              <a:rPr lang="en-US" i="1"/>
            </a:br>
            <a:r>
              <a:rPr lang="en-US" i="1"/>
              <a:t>[2] no other party knows the key</a:t>
            </a:r>
            <a:r>
              <a:rPr lang="en-US"/>
              <a:t> </a:t>
            </a:r>
          </a:p>
          <a:p>
            <a:pPr lvl="2">
              <a:lnSpc>
                <a:spcPct val="90000"/>
              </a:lnSpc>
              <a:buFont typeface="Wingdings" pitchFamily="2" charset="2"/>
              <a:buNone/>
            </a:pPr>
            <a:endParaRPr lang="en-US"/>
          </a:p>
        </p:txBody>
      </p:sp>
      <p:sp>
        <p:nvSpPr>
          <p:cNvPr id="121860" name="Text Box 4"/>
          <p:cNvSpPr txBox="1">
            <a:spLocks noChangeArrowheads="1"/>
          </p:cNvSpPr>
          <p:nvPr/>
        </p:nvSpPr>
        <p:spPr bwMode="auto">
          <a:xfrm rot="-2430924">
            <a:off x="-30163" y="2143125"/>
            <a:ext cx="2438401" cy="366713"/>
          </a:xfrm>
          <a:prstGeom prst="rect">
            <a:avLst/>
          </a:prstGeom>
          <a:noFill/>
          <a:ln w="9525">
            <a:noFill/>
            <a:miter lim="800000"/>
            <a:headEnd/>
            <a:tailEnd/>
          </a:ln>
          <a:effectLst/>
        </p:spPr>
        <p:txBody>
          <a:bodyPr>
            <a:spAutoFit/>
          </a:bodyPr>
          <a:lstStyle/>
          <a:p>
            <a:pPr>
              <a:spcBef>
                <a:spcPct val="50000"/>
              </a:spcBef>
            </a:pPr>
            <a:r>
              <a:rPr lang="en-US" sz="1800" b="1"/>
              <a:t>Integrity</a:t>
            </a:r>
          </a:p>
        </p:txBody>
      </p:sp>
      <p:sp>
        <p:nvSpPr>
          <p:cNvPr id="121861" name="Text Box 5"/>
          <p:cNvSpPr txBox="1">
            <a:spLocks noChangeArrowheads="1"/>
          </p:cNvSpPr>
          <p:nvPr/>
        </p:nvSpPr>
        <p:spPr bwMode="auto">
          <a:xfrm rot="-2430924">
            <a:off x="-30163" y="4886325"/>
            <a:ext cx="2438401" cy="366713"/>
          </a:xfrm>
          <a:prstGeom prst="rect">
            <a:avLst/>
          </a:prstGeom>
          <a:noFill/>
          <a:ln w="9525">
            <a:noFill/>
            <a:miter lim="800000"/>
            <a:headEnd/>
            <a:tailEnd/>
          </a:ln>
          <a:effectLst/>
        </p:spPr>
        <p:txBody>
          <a:bodyPr>
            <a:spAutoFit/>
          </a:bodyPr>
          <a:lstStyle/>
          <a:p>
            <a:pPr>
              <a:spcBef>
                <a:spcPct val="50000"/>
              </a:spcBef>
            </a:pPr>
            <a:r>
              <a:rPr lang="en-US" sz="1800" b="1"/>
              <a:t>Confidentiality</a:t>
            </a:r>
          </a:p>
        </p:txBody>
      </p:sp>
    </p:spTree>
    <p:extLst>
      <p:ext uri="{BB962C8B-B14F-4D97-AF65-F5344CB8AC3E}">
        <p14:creationId xmlns:p14="http://schemas.microsoft.com/office/powerpoint/2010/main" val="3454434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2" name="Rectangle 4"/>
          <p:cNvSpPr>
            <a:spLocks noGrp="1" noChangeArrowheads="1"/>
          </p:cNvSpPr>
          <p:nvPr>
            <p:ph type="ctrTitle"/>
          </p:nvPr>
        </p:nvSpPr>
        <p:spPr/>
        <p:txBody>
          <a:bodyPr/>
          <a:lstStyle/>
          <a:p>
            <a:r>
              <a:rPr lang="en-US"/>
              <a:t>Kerberos</a:t>
            </a:r>
          </a:p>
        </p:txBody>
      </p:sp>
      <p:sp>
        <p:nvSpPr>
          <p:cNvPr id="263173" name="Rectangle 5"/>
          <p:cNvSpPr>
            <a:spLocks noGrp="1" noChangeArrowheads="1"/>
          </p:cNvSpPr>
          <p:nvPr>
            <p:ph type="subTitle" idx="1"/>
          </p:nvPr>
        </p:nvSpPr>
        <p:spPr/>
        <p:txBody>
          <a:bodyPr/>
          <a:lstStyle/>
          <a:p>
            <a:r>
              <a:rPr lang="en-US"/>
              <a:t>Used by Microsoft for Active Directory… Variations used by IBM, others</a:t>
            </a:r>
          </a:p>
        </p:txBody>
      </p:sp>
    </p:spTree>
    <p:extLst>
      <p:ext uri="{BB962C8B-B14F-4D97-AF65-F5344CB8AC3E}">
        <p14:creationId xmlns:p14="http://schemas.microsoft.com/office/powerpoint/2010/main" val="831831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a:t>Kerberos - Components</a:t>
            </a:r>
          </a:p>
        </p:txBody>
      </p:sp>
      <p:sp>
        <p:nvSpPr>
          <p:cNvPr id="258051" name="Rectangle 3"/>
          <p:cNvSpPr>
            <a:spLocks noGrp="1" noChangeArrowheads="1"/>
          </p:cNvSpPr>
          <p:nvPr>
            <p:ph idx="1"/>
          </p:nvPr>
        </p:nvSpPr>
        <p:spPr/>
        <p:txBody>
          <a:bodyPr/>
          <a:lstStyle/>
          <a:p>
            <a:pPr>
              <a:lnSpc>
                <a:spcPct val="80000"/>
              </a:lnSpc>
            </a:pPr>
            <a:r>
              <a:rPr lang="en-US" sz="2400"/>
              <a:t>Components</a:t>
            </a:r>
          </a:p>
          <a:p>
            <a:pPr lvl="1">
              <a:lnSpc>
                <a:spcPct val="80000"/>
              </a:lnSpc>
            </a:pPr>
            <a:r>
              <a:rPr lang="en-US" sz="2000"/>
              <a:t>Key Distribution Center – KDC </a:t>
            </a:r>
          </a:p>
          <a:p>
            <a:pPr lvl="1">
              <a:lnSpc>
                <a:spcPct val="80000"/>
              </a:lnSpc>
            </a:pPr>
            <a:r>
              <a:rPr lang="en-US" sz="2000"/>
              <a:t>Authenticating Service – AS </a:t>
            </a:r>
          </a:p>
          <a:p>
            <a:pPr lvl="1">
              <a:lnSpc>
                <a:spcPct val="80000"/>
              </a:lnSpc>
            </a:pPr>
            <a:r>
              <a:rPr lang="en-US" sz="2000"/>
              <a:t>Ticket Granting Service – TGS </a:t>
            </a:r>
          </a:p>
          <a:p>
            <a:pPr lvl="1">
              <a:lnSpc>
                <a:spcPct val="80000"/>
              </a:lnSpc>
            </a:pPr>
            <a:r>
              <a:rPr lang="en-US" sz="2000"/>
              <a:t>Ticket Granting Ticket – TGT </a:t>
            </a:r>
          </a:p>
          <a:p>
            <a:pPr>
              <a:lnSpc>
                <a:spcPct val="80000"/>
              </a:lnSpc>
            </a:pPr>
            <a:r>
              <a:rPr lang="en-US" sz="2400"/>
              <a:t>Principles</a:t>
            </a:r>
          </a:p>
          <a:p>
            <a:pPr lvl="1">
              <a:lnSpc>
                <a:spcPct val="80000"/>
              </a:lnSpc>
            </a:pPr>
            <a:r>
              <a:rPr lang="en-US" sz="2000"/>
              <a:t>KDC knows secret keys of all clients and servers</a:t>
            </a:r>
          </a:p>
          <a:p>
            <a:pPr lvl="1">
              <a:lnSpc>
                <a:spcPct val="80000"/>
              </a:lnSpc>
            </a:pPr>
            <a:r>
              <a:rPr lang="en-US" sz="2000"/>
              <a:t>KDC initially exchanges information with client and server using these secret keys</a:t>
            </a:r>
          </a:p>
          <a:p>
            <a:pPr lvl="1">
              <a:lnSpc>
                <a:spcPct val="80000"/>
              </a:lnSpc>
            </a:pPr>
            <a:r>
              <a:rPr lang="en-US" sz="2000"/>
              <a:t>Kerberos authenticates a client to a requested service on a server through TGS and by issuing temporary symmetric session keys for communications between [1] client and KDC, [2] server and KDC, and [3] client and server</a:t>
            </a:r>
          </a:p>
          <a:p>
            <a:pPr lvl="1">
              <a:lnSpc>
                <a:spcPct val="80000"/>
              </a:lnSpc>
            </a:pPr>
            <a:r>
              <a:rPr lang="en-US" sz="2000"/>
              <a:t>Finally, communication starts between client/server using the generated temporary session keys</a:t>
            </a:r>
          </a:p>
          <a:p>
            <a:pPr>
              <a:lnSpc>
                <a:spcPct val="80000"/>
              </a:lnSpc>
            </a:pPr>
            <a:r>
              <a:rPr lang="en-US" sz="2400"/>
              <a:t>Variations of Kerberos</a:t>
            </a:r>
          </a:p>
          <a:p>
            <a:pPr lvl="1">
              <a:lnSpc>
                <a:spcPct val="80000"/>
              </a:lnSpc>
            </a:pPr>
            <a:r>
              <a:rPr lang="en-US" sz="2000"/>
              <a:t>SESAME – uses public key crypto to distribute secret keys</a:t>
            </a:r>
          </a:p>
          <a:p>
            <a:pPr lvl="1">
              <a:lnSpc>
                <a:spcPct val="80000"/>
              </a:lnSpc>
            </a:pPr>
            <a:r>
              <a:rPr lang="en-US" sz="2000"/>
              <a:t>KryptoKnight – IBM – Peer-to-peer among parties and KDC</a:t>
            </a:r>
          </a:p>
        </p:txBody>
      </p:sp>
    </p:spTree>
    <p:extLst>
      <p:ext uri="{BB962C8B-B14F-4D97-AF65-F5344CB8AC3E}">
        <p14:creationId xmlns:p14="http://schemas.microsoft.com/office/powerpoint/2010/main" val="2103693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t>Kerberos – Working Model</a:t>
            </a:r>
          </a:p>
        </p:txBody>
      </p:sp>
      <p:pic>
        <p:nvPicPr>
          <p:cNvPr id="260099" name="Picture 3" descr="authen"/>
          <p:cNvPicPr>
            <a:picLocks noChangeAspect="1" noChangeArrowheads="1"/>
          </p:cNvPicPr>
          <p:nvPr/>
        </p:nvPicPr>
        <p:blipFill>
          <a:blip r:embed="rId3"/>
          <a:srcRect/>
          <a:stretch>
            <a:fillRect/>
          </a:stretch>
        </p:blipFill>
        <p:spPr bwMode="auto">
          <a:xfrm>
            <a:off x="914400" y="914400"/>
            <a:ext cx="7581900" cy="5724525"/>
          </a:xfrm>
          <a:prstGeom prst="rect">
            <a:avLst/>
          </a:prstGeom>
          <a:noFill/>
        </p:spPr>
      </p:pic>
    </p:spTree>
    <p:extLst>
      <p:ext uri="{BB962C8B-B14F-4D97-AF65-F5344CB8AC3E}">
        <p14:creationId xmlns:p14="http://schemas.microsoft.com/office/powerpoint/2010/main" val="3198264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US"/>
              <a:t>Kerberos – Another Perspective</a:t>
            </a:r>
          </a:p>
        </p:txBody>
      </p:sp>
      <p:pic>
        <p:nvPicPr>
          <p:cNvPr id="262147" name="Picture 3" descr="KERB01"/>
          <p:cNvPicPr>
            <a:picLocks noChangeAspect="1" noChangeArrowheads="1"/>
          </p:cNvPicPr>
          <p:nvPr/>
        </p:nvPicPr>
        <p:blipFill>
          <a:blip r:embed="rId2"/>
          <a:srcRect/>
          <a:stretch>
            <a:fillRect/>
          </a:stretch>
        </p:blipFill>
        <p:spPr bwMode="auto">
          <a:xfrm>
            <a:off x="685800" y="838200"/>
            <a:ext cx="7696200" cy="5848350"/>
          </a:xfrm>
          <a:prstGeom prst="rect">
            <a:avLst/>
          </a:prstGeom>
          <a:noFill/>
          <a:ln w="9525">
            <a:noFill/>
            <a:miter lim="800000"/>
            <a:headEnd/>
            <a:tailEnd/>
          </a:ln>
        </p:spPr>
      </p:pic>
    </p:spTree>
    <p:extLst>
      <p:ext uri="{BB962C8B-B14F-4D97-AF65-F5344CB8AC3E}">
        <p14:creationId xmlns:p14="http://schemas.microsoft.com/office/powerpoint/2010/main" val="2097210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Thank You</a:t>
            </a:r>
            <a:endParaRPr lang="en-US" dirty="0"/>
          </a:p>
        </p:txBody>
      </p:sp>
      <p:sp>
        <p:nvSpPr>
          <p:cNvPr id="4" name="Subtitle 3"/>
          <p:cNvSpPr>
            <a:spLocks noGrp="1"/>
          </p:cNvSpPr>
          <p:nvPr>
            <p:ph type="subTitle" idx="1"/>
          </p:nvPr>
        </p:nvSpPr>
        <p:spPr/>
        <p:txBody>
          <a:bodyPr/>
          <a:lstStyle/>
          <a:p>
            <a:r>
              <a:rPr lang="en-US" dirty="0" smtClean="0"/>
              <a:t>Chris Davis, CISSP, CISA</a:t>
            </a:r>
          </a:p>
          <a:p>
            <a:r>
              <a:rPr lang="en-US" dirty="0" smtClean="0"/>
              <a:t>davischr2@gmail.com </a:t>
            </a:r>
            <a:endParaRPr lang="en-US" dirty="0"/>
          </a:p>
        </p:txBody>
      </p:sp>
    </p:spTree>
    <p:extLst>
      <p:ext uri="{BB962C8B-B14F-4D97-AF65-F5344CB8AC3E}">
        <p14:creationId xmlns:p14="http://schemas.microsoft.com/office/powerpoint/2010/main" val="984717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4"/>
          <p:cNvSpPr>
            <a:spLocks noGrp="1" noChangeArrowheads="1"/>
          </p:cNvSpPr>
          <p:nvPr>
            <p:ph type="ctrTitle"/>
          </p:nvPr>
        </p:nvSpPr>
        <p:spPr/>
        <p:txBody>
          <a:bodyPr/>
          <a:lstStyle/>
          <a:p>
            <a:r>
              <a:rPr lang="en-US"/>
              <a:t>BONUS MATERIALS</a:t>
            </a:r>
          </a:p>
        </p:txBody>
      </p:sp>
      <p:sp>
        <p:nvSpPr>
          <p:cNvPr id="67589" name="Rectangle 5"/>
          <p:cNvSpPr>
            <a:spLocks noGrp="1" noChangeArrowheads="1"/>
          </p:cNvSpPr>
          <p:nvPr>
            <p:ph type="subTitle" idx="1"/>
          </p:nvPr>
        </p:nvSpPr>
        <p:spPr/>
        <p:txBody>
          <a:bodyPr/>
          <a:lstStyle/>
          <a:p>
            <a:r>
              <a:rPr lang="en-US" dirty="0" smtClean="0"/>
              <a:t>Backup </a:t>
            </a:r>
            <a:r>
              <a:rPr lang="en-US" dirty="0"/>
              <a:t>Slides</a:t>
            </a:r>
          </a:p>
        </p:txBody>
      </p:sp>
    </p:spTree>
    <p:extLst>
      <p:ext uri="{BB962C8B-B14F-4D97-AF65-F5344CB8AC3E}">
        <p14:creationId xmlns:p14="http://schemas.microsoft.com/office/powerpoint/2010/main" val="618038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a:t>
            </a:fld>
            <a:endParaRPr lang="en-US" dirty="0"/>
          </a:p>
        </p:txBody>
      </p:sp>
      <p:pic>
        <p:nvPicPr>
          <p:cNvPr id="3" name="Picture 2"/>
          <p:cNvPicPr>
            <a:picLocks noChangeAspect="1"/>
          </p:cNvPicPr>
          <p:nvPr/>
        </p:nvPicPr>
        <p:blipFill>
          <a:blip r:embed="rId2"/>
          <a:stretch>
            <a:fillRect/>
          </a:stretch>
        </p:blipFill>
        <p:spPr>
          <a:xfrm>
            <a:off x="14198" y="1270041"/>
            <a:ext cx="9115604" cy="4317919"/>
          </a:xfrm>
          <a:prstGeom prst="rect">
            <a:avLst/>
          </a:prstGeom>
        </p:spPr>
      </p:pic>
    </p:spTree>
    <p:extLst>
      <p:ext uri="{BB962C8B-B14F-4D97-AF65-F5344CB8AC3E}">
        <p14:creationId xmlns:p14="http://schemas.microsoft.com/office/powerpoint/2010/main" val="32145159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US"/>
              <a:t>Example of Encrypted Volume</a:t>
            </a:r>
          </a:p>
        </p:txBody>
      </p:sp>
      <p:sp>
        <p:nvSpPr>
          <p:cNvPr id="268294" name="Rectangle 6"/>
          <p:cNvSpPr>
            <a:spLocks noGrp="1" noChangeArrowheads="1"/>
          </p:cNvSpPr>
          <p:nvPr>
            <p:ph idx="1"/>
          </p:nvPr>
        </p:nvSpPr>
        <p:spPr/>
        <p:txBody>
          <a:bodyPr/>
          <a:lstStyle/>
          <a:p>
            <a:r>
              <a:rPr lang="en-US"/>
              <a:t>256-Bit BlowFish Encrypted Volume:</a:t>
            </a:r>
          </a:p>
        </p:txBody>
      </p:sp>
      <p:pic>
        <p:nvPicPr>
          <p:cNvPr id="268293" name="Picture 5" descr="image001"/>
          <p:cNvPicPr>
            <a:picLocks noChangeAspect="1" noChangeArrowheads="1"/>
          </p:cNvPicPr>
          <p:nvPr/>
        </p:nvPicPr>
        <p:blipFill>
          <a:blip r:embed="rId2"/>
          <a:srcRect/>
          <a:stretch>
            <a:fillRect/>
          </a:stretch>
        </p:blipFill>
        <p:spPr bwMode="auto">
          <a:xfrm>
            <a:off x="762000" y="1905000"/>
            <a:ext cx="8001000" cy="3257550"/>
          </a:xfrm>
          <a:prstGeom prst="rect">
            <a:avLst/>
          </a:prstGeom>
          <a:noFill/>
        </p:spPr>
      </p:pic>
    </p:spTree>
    <p:extLst>
      <p:ext uri="{BB962C8B-B14F-4D97-AF65-F5344CB8AC3E}">
        <p14:creationId xmlns:p14="http://schemas.microsoft.com/office/powerpoint/2010/main" val="4277523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t>Asymmetric Key Algorithms: RSA</a:t>
            </a:r>
          </a:p>
        </p:txBody>
      </p:sp>
      <p:sp>
        <p:nvSpPr>
          <p:cNvPr id="224259" name="Rectangle 3"/>
          <p:cNvSpPr>
            <a:spLocks noGrp="1" noChangeArrowheads="1"/>
          </p:cNvSpPr>
          <p:nvPr>
            <p:ph idx="1"/>
          </p:nvPr>
        </p:nvSpPr>
        <p:spPr>
          <a:xfrm>
            <a:off x="838200" y="990600"/>
            <a:ext cx="8077200" cy="5715000"/>
          </a:xfrm>
        </p:spPr>
        <p:txBody>
          <a:bodyPr/>
          <a:lstStyle/>
          <a:p>
            <a:pPr>
              <a:lnSpc>
                <a:spcPct val="90000"/>
              </a:lnSpc>
              <a:buFont typeface="Wingdings" pitchFamily="2" charset="2"/>
              <a:buNone/>
            </a:pPr>
            <a:r>
              <a:rPr lang="en-US" sz="2000"/>
              <a:t>Bonus Knowledge:</a:t>
            </a:r>
          </a:p>
          <a:p>
            <a:pPr>
              <a:lnSpc>
                <a:spcPct val="90000"/>
              </a:lnSpc>
              <a:buFont typeface="Wingdings" pitchFamily="2" charset="2"/>
              <a:buNone/>
            </a:pPr>
            <a:endParaRPr lang="en-US" sz="2000"/>
          </a:p>
          <a:p>
            <a:pPr>
              <a:lnSpc>
                <a:spcPct val="90000"/>
              </a:lnSpc>
            </a:pPr>
            <a:r>
              <a:rPr lang="en-US" sz="2000"/>
              <a:t>The RSA algorithm works as follows: take two large primes, </a:t>
            </a:r>
            <a:r>
              <a:rPr lang="en-US" sz="2000" i="1"/>
              <a:t>p </a:t>
            </a:r>
            <a:r>
              <a:rPr lang="en-US" sz="2000"/>
              <a:t>and </a:t>
            </a:r>
            <a:r>
              <a:rPr lang="en-US" sz="2000" i="1"/>
              <a:t>q</a:t>
            </a:r>
            <a:r>
              <a:rPr lang="en-US" sz="2000"/>
              <a:t>, and compute their product </a:t>
            </a:r>
            <a:r>
              <a:rPr lang="en-US" sz="2000" i="1"/>
              <a:t>n=pq</a:t>
            </a:r>
            <a:r>
              <a:rPr lang="en-US" sz="2000"/>
              <a:t>; where </a:t>
            </a:r>
            <a:r>
              <a:rPr lang="en-US" sz="2000" i="1"/>
              <a:t>n </a:t>
            </a:r>
            <a:r>
              <a:rPr lang="en-US" sz="2000"/>
              <a:t>is called the modulus. </a:t>
            </a:r>
          </a:p>
          <a:p>
            <a:pPr>
              <a:lnSpc>
                <a:spcPct val="90000"/>
              </a:lnSpc>
            </a:pPr>
            <a:r>
              <a:rPr lang="en-US" sz="2000"/>
              <a:t>Choose a number, </a:t>
            </a:r>
            <a:r>
              <a:rPr lang="en-US" sz="2000" i="1"/>
              <a:t>e</a:t>
            </a:r>
            <a:r>
              <a:rPr lang="en-US" sz="2000"/>
              <a:t>, less than n and relatively prime to (</a:t>
            </a:r>
            <a:r>
              <a:rPr lang="en-US" sz="2000" i="1"/>
              <a:t>p</a:t>
            </a:r>
            <a:r>
              <a:rPr lang="en-US" sz="2000"/>
              <a:t>-1)(</a:t>
            </a:r>
            <a:r>
              <a:rPr lang="en-US" sz="2000" i="1"/>
              <a:t>q</a:t>
            </a:r>
            <a:r>
              <a:rPr lang="en-US" sz="2000"/>
              <a:t>-1), which means </a:t>
            </a:r>
            <a:r>
              <a:rPr lang="en-US" sz="2000" i="1"/>
              <a:t>e </a:t>
            </a:r>
            <a:r>
              <a:rPr lang="en-US" sz="2000"/>
              <a:t>and (</a:t>
            </a:r>
            <a:r>
              <a:rPr lang="en-US" sz="2000" i="1"/>
              <a:t>p</a:t>
            </a:r>
            <a:r>
              <a:rPr lang="en-US" sz="2000"/>
              <a:t>-1)(</a:t>
            </a:r>
            <a:r>
              <a:rPr lang="en-US" sz="2000" i="1"/>
              <a:t>q</a:t>
            </a:r>
            <a:r>
              <a:rPr lang="en-US" sz="2000"/>
              <a:t>-1) have no common factors except 1. </a:t>
            </a:r>
          </a:p>
          <a:p>
            <a:pPr>
              <a:lnSpc>
                <a:spcPct val="90000"/>
              </a:lnSpc>
            </a:pPr>
            <a:r>
              <a:rPr lang="en-US" sz="2000"/>
              <a:t>Find another number </a:t>
            </a:r>
            <a:r>
              <a:rPr lang="en-US" sz="2000" i="1"/>
              <a:t>d </a:t>
            </a:r>
            <a:r>
              <a:rPr lang="en-US" sz="2000"/>
              <a:t>such that (</a:t>
            </a:r>
            <a:r>
              <a:rPr lang="en-US" sz="2000" i="1"/>
              <a:t>ed</a:t>
            </a:r>
            <a:r>
              <a:rPr lang="en-US" sz="2000"/>
              <a:t>-1) is divisible by (</a:t>
            </a:r>
            <a:r>
              <a:rPr lang="en-US" sz="2000" i="1"/>
              <a:t>p</a:t>
            </a:r>
            <a:r>
              <a:rPr lang="en-US" sz="2000"/>
              <a:t>-1)(</a:t>
            </a:r>
            <a:r>
              <a:rPr lang="en-US" sz="2000" i="1"/>
              <a:t>q</a:t>
            </a:r>
            <a:r>
              <a:rPr lang="en-US" sz="2000"/>
              <a:t>-1). The values </a:t>
            </a:r>
            <a:r>
              <a:rPr lang="en-US" sz="2000" i="1"/>
              <a:t>e </a:t>
            </a:r>
            <a:r>
              <a:rPr lang="en-US" sz="2000"/>
              <a:t>and </a:t>
            </a:r>
            <a:r>
              <a:rPr lang="en-US" sz="2000" i="1"/>
              <a:t>d </a:t>
            </a:r>
            <a:r>
              <a:rPr lang="en-US" sz="2000"/>
              <a:t>are called public and private exponents, respectively. The public key is the pair (</a:t>
            </a:r>
            <a:r>
              <a:rPr lang="en-US" sz="2000" i="1"/>
              <a:t>n,e</a:t>
            </a:r>
            <a:r>
              <a:rPr lang="en-US" sz="2000"/>
              <a:t>); the private key is (</a:t>
            </a:r>
            <a:r>
              <a:rPr lang="en-US" sz="2000" i="1"/>
              <a:t>n,d</a:t>
            </a:r>
            <a:r>
              <a:rPr lang="en-US" sz="2000"/>
              <a:t>). The factors </a:t>
            </a:r>
            <a:r>
              <a:rPr lang="en-US" sz="2000" i="1"/>
              <a:t>p </a:t>
            </a:r>
            <a:r>
              <a:rPr lang="en-US" sz="2000"/>
              <a:t>and </a:t>
            </a:r>
            <a:r>
              <a:rPr lang="en-US" sz="2000" i="1"/>
              <a:t>q </a:t>
            </a:r>
            <a:r>
              <a:rPr lang="en-US" sz="2000"/>
              <a:t>may be destroyed or kept with the private key. </a:t>
            </a:r>
          </a:p>
          <a:p>
            <a:pPr>
              <a:lnSpc>
                <a:spcPct val="90000"/>
              </a:lnSpc>
            </a:pPr>
            <a:r>
              <a:rPr lang="en-US" sz="2000"/>
              <a:t>It is difficult to obtain the private key d from the public key (n, e). </a:t>
            </a:r>
          </a:p>
          <a:p>
            <a:pPr>
              <a:lnSpc>
                <a:spcPct val="90000"/>
              </a:lnSpc>
            </a:pPr>
            <a:r>
              <a:rPr lang="en-US" sz="2000"/>
              <a:t>However, if one could factor n into p and q, then one could obtain the private key d. </a:t>
            </a:r>
          </a:p>
          <a:p>
            <a:pPr>
              <a:lnSpc>
                <a:spcPct val="90000"/>
              </a:lnSpc>
            </a:pPr>
            <a:r>
              <a:rPr lang="en-US" sz="2000"/>
              <a:t>Thus the security of the RSA system is based on the assumption that factoring is difficult.</a:t>
            </a:r>
          </a:p>
        </p:txBody>
      </p:sp>
    </p:spTree>
    <p:extLst>
      <p:ext uri="{BB962C8B-B14F-4D97-AF65-F5344CB8AC3E}">
        <p14:creationId xmlns:p14="http://schemas.microsoft.com/office/powerpoint/2010/main" val="251460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mtClean="0"/>
              <a:t>Chapter 8: Cryptography</a:t>
            </a:r>
          </a:p>
        </p:txBody>
      </p:sp>
      <p:sp>
        <p:nvSpPr>
          <p:cNvPr id="2051" name="Rectangle 3"/>
          <p:cNvSpPr>
            <a:spLocks noGrp="1" noChangeArrowheads="1"/>
          </p:cNvSpPr>
          <p:nvPr>
            <p:ph type="subTitle" idx="1"/>
          </p:nvPr>
        </p:nvSpPr>
        <p:spPr/>
        <p:txBody>
          <a:bodyPr/>
          <a:lstStyle/>
          <a:p>
            <a:r>
              <a:rPr lang="en-US" dirty="0" smtClean="0"/>
              <a:t>Brian’s Approach</a:t>
            </a:r>
          </a:p>
        </p:txBody>
      </p:sp>
      <p:pic>
        <p:nvPicPr>
          <p:cNvPr id="4" name="Picture 3" descr="J:\Brians Documents\paladingrp\PaladinGroup-logo.png"/>
          <p:cNvPicPr>
            <a:picLocks noChangeAspect="1" noChangeArrowheads="1"/>
          </p:cNvPicPr>
          <p:nvPr/>
        </p:nvPicPr>
        <p:blipFill>
          <a:blip r:embed="rId2" cstate="print"/>
          <a:srcRect/>
          <a:stretch>
            <a:fillRect/>
          </a:stretch>
        </p:blipFill>
        <p:spPr bwMode="auto">
          <a:xfrm>
            <a:off x="5181600" y="5334000"/>
            <a:ext cx="3810000" cy="1352550"/>
          </a:xfrm>
          <a:prstGeom prst="rect">
            <a:avLst/>
          </a:prstGeom>
          <a:noFill/>
        </p:spPr>
      </p:pic>
    </p:spTree>
    <p:extLst>
      <p:ext uri="{BB962C8B-B14F-4D97-AF65-F5344CB8AC3E}">
        <p14:creationId xmlns:p14="http://schemas.microsoft.com/office/powerpoint/2010/main" val="410458685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smtClean="0"/>
              <a:t>Cryptography (665)</a:t>
            </a:r>
            <a:endParaRPr lang="en-US" dirty="0" smtClean="0"/>
          </a:p>
        </p:txBody>
      </p:sp>
      <p:sp>
        <p:nvSpPr>
          <p:cNvPr id="3075" name="Rectangle 3"/>
          <p:cNvSpPr>
            <a:spLocks noGrp="1" noChangeArrowheads="1"/>
          </p:cNvSpPr>
          <p:nvPr>
            <p:ph idx="1"/>
          </p:nvPr>
        </p:nvSpPr>
        <p:spPr/>
        <p:txBody>
          <a:bodyPr>
            <a:normAutofit/>
          </a:bodyPr>
          <a:lstStyle/>
          <a:p>
            <a:r>
              <a:rPr lang="en-US" dirty="0" smtClean="0"/>
              <a:t>Cryptography – science of encrypting information.</a:t>
            </a:r>
          </a:p>
          <a:p>
            <a:pPr lvl="1"/>
            <a:r>
              <a:rPr lang="en-US" dirty="0" smtClean="0"/>
              <a:t>“scrambles” data so only authorized parties can “unscramble” and read data</a:t>
            </a:r>
          </a:p>
          <a:p>
            <a:pPr lvl="1">
              <a:buNone/>
            </a:pPr>
            <a:endParaRPr lang="en-US" dirty="0" smtClean="0"/>
          </a:p>
        </p:txBody>
      </p:sp>
    </p:spTree>
    <p:extLst>
      <p:ext uri="{BB962C8B-B14F-4D97-AF65-F5344CB8AC3E}">
        <p14:creationId xmlns:p14="http://schemas.microsoft.com/office/powerpoint/2010/main" val="206039938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smtClean="0"/>
              <a:t>Basic Idea</a:t>
            </a:r>
          </a:p>
        </p:txBody>
      </p:sp>
      <p:pic>
        <p:nvPicPr>
          <p:cNvPr id="4106" name="Picture 3" descr="encrpytion-generic"/>
          <p:cNvPicPr>
            <a:picLocks noChangeAspect="1" noChangeArrowheads="1"/>
          </p:cNvPicPr>
          <p:nvPr/>
        </p:nvPicPr>
        <p:blipFill>
          <a:blip r:embed="rId2" cstate="print"/>
          <a:srcRect r="77065"/>
          <a:stretch>
            <a:fillRect/>
          </a:stretch>
        </p:blipFill>
        <p:spPr bwMode="auto">
          <a:xfrm>
            <a:off x="533400" y="1905000"/>
            <a:ext cx="1905000" cy="4157663"/>
          </a:xfrm>
          <a:prstGeom prst="rect">
            <a:avLst/>
          </a:prstGeom>
          <a:noFill/>
          <a:ln w="9525">
            <a:noFill/>
            <a:miter lim="800000"/>
            <a:headEnd/>
            <a:tailEnd/>
          </a:ln>
        </p:spPr>
      </p:pic>
      <p:pic>
        <p:nvPicPr>
          <p:cNvPr id="4116" name="Picture 3" descr="encrpytion-generic"/>
          <p:cNvPicPr>
            <a:picLocks noChangeAspect="1" noChangeArrowheads="1"/>
          </p:cNvPicPr>
          <p:nvPr/>
        </p:nvPicPr>
        <p:blipFill>
          <a:blip r:embed="rId2" cstate="print"/>
          <a:srcRect r="62386"/>
          <a:stretch>
            <a:fillRect/>
          </a:stretch>
        </p:blipFill>
        <p:spPr bwMode="auto">
          <a:xfrm>
            <a:off x="533400" y="1905000"/>
            <a:ext cx="3124200" cy="4157663"/>
          </a:xfrm>
          <a:prstGeom prst="rect">
            <a:avLst/>
          </a:prstGeom>
          <a:noFill/>
          <a:ln w="9525">
            <a:noFill/>
            <a:miter lim="800000"/>
            <a:headEnd/>
            <a:tailEnd/>
          </a:ln>
        </p:spPr>
      </p:pic>
      <p:pic>
        <p:nvPicPr>
          <p:cNvPr id="4117" name="Picture 3" descr="encrpytion-generic"/>
          <p:cNvPicPr>
            <a:picLocks noChangeAspect="1" noChangeArrowheads="1"/>
          </p:cNvPicPr>
          <p:nvPr/>
        </p:nvPicPr>
        <p:blipFill>
          <a:blip r:embed="rId2" cstate="print"/>
          <a:srcRect r="40367"/>
          <a:stretch>
            <a:fillRect/>
          </a:stretch>
        </p:blipFill>
        <p:spPr bwMode="auto">
          <a:xfrm>
            <a:off x="533400" y="1905000"/>
            <a:ext cx="4953000" cy="4157663"/>
          </a:xfrm>
          <a:prstGeom prst="rect">
            <a:avLst/>
          </a:prstGeom>
          <a:noFill/>
          <a:ln w="9525">
            <a:noFill/>
            <a:miter lim="800000"/>
            <a:headEnd/>
            <a:tailEnd/>
          </a:ln>
        </p:spPr>
      </p:pic>
      <p:pic>
        <p:nvPicPr>
          <p:cNvPr id="4118" name="Picture 3" descr="encrpytion-generic"/>
          <p:cNvPicPr>
            <a:picLocks noChangeAspect="1" noChangeArrowheads="1"/>
          </p:cNvPicPr>
          <p:nvPr/>
        </p:nvPicPr>
        <p:blipFill>
          <a:blip r:embed="rId2" cstate="print"/>
          <a:srcRect r="23853"/>
          <a:stretch>
            <a:fillRect/>
          </a:stretch>
        </p:blipFill>
        <p:spPr bwMode="auto">
          <a:xfrm>
            <a:off x="533400" y="1905000"/>
            <a:ext cx="6324600" cy="4157663"/>
          </a:xfrm>
          <a:prstGeom prst="rect">
            <a:avLst/>
          </a:prstGeom>
          <a:noFill/>
          <a:ln w="9525">
            <a:noFill/>
            <a:miter lim="800000"/>
            <a:headEnd/>
            <a:tailEnd/>
          </a:ln>
        </p:spPr>
      </p:pic>
      <p:pic>
        <p:nvPicPr>
          <p:cNvPr id="4119" name="Picture 3" descr="encrpytion-generic"/>
          <p:cNvPicPr>
            <a:picLocks noChangeAspect="1" noChangeArrowheads="1"/>
          </p:cNvPicPr>
          <p:nvPr/>
        </p:nvPicPr>
        <p:blipFill>
          <a:blip r:embed="rId2" cstate="print"/>
          <a:srcRect/>
          <a:stretch>
            <a:fillRect/>
          </a:stretch>
        </p:blipFill>
        <p:spPr bwMode="auto">
          <a:xfrm>
            <a:off x="533400" y="1905000"/>
            <a:ext cx="8305800" cy="4157663"/>
          </a:xfrm>
          <a:prstGeom prst="rect">
            <a:avLst/>
          </a:prstGeom>
          <a:noFill/>
          <a:ln w="9525">
            <a:noFill/>
            <a:miter lim="800000"/>
            <a:headEnd/>
            <a:tailEnd/>
          </a:ln>
        </p:spPr>
      </p:pic>
    </p:spTree>
    <p:extLst>
      <p:ext uri="{BB962C8B-B14F-4D97-AF65-F5344CB8AC3E}">
        <p14:creationId xmlns:p14="http://schemas.microsoft.com/office/powerpoint/2010/main" val="394018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smtClean="0"/>
              <a:t>Cryptography (665)</a:t>
            </a:r>
            <a:endParaRPr lang="en-US" dirty="0" smtClean="0"/>
          </a:p>
        </p:txBody>
      </p:sp>
      <p:sp>
        <p:nvSpPr>
          <p:cNvPr id="3075" name="Rectangle 3"/>
          <p:cNvSpPr>
            <a:spLocks noGrp="1" noChangeArrowheads="1"/>
          </p:cNvSpPr>
          <p:nvPr>
            <p:ph idx="1"/>
          </p:nvPr>
        </p:nvSpPr>
        <p:spPr/>
        <p:txBody>
          <a:bodyPr>
            <a:normAutofit/>
          </a:bodyPr>
          <a:lstStyle/>
          <a:p>
            <a:r>
              <a:rPr lang="en-US" dirty="0" smtClean="0"/>
              <a:t>How do we scramble data?</a:t>
            </a:r>
          </a:p>
          <a:p>
            <a:pPr lvl="1"/>
            <a:r>
              <a:rPr lang="en-US" dirty="0" smtClean="0"/>
              <a:t>Substitution (confusion)</a:t>
            </a:r>
          </a:p>
          <a:p>
            <a:pPr lvl="1"/>
            <a:r>
              <a:rPr lang="en-US" dirty="0" smtClean="0"/>
              <a:t>Transposition (diffusion)</a:t>
            </a:r>
          </a:p>
          <a:p>
            <a:endParaRPr lang="en-US" dirty="0" smtClean="0"/>
          </a:p>
          <a:p>
            <a:r>
              <a:rPr lang="en-US" dirty="0" smtClean="0"/>
              <a:t>A strong cipher will use BOTH these methods.</a:t>
            </a:r>
          </a:p>
          <a:p>
            <a:pPr lvl="2"/>
            <a:endParaRPr lang="en-US" dirty="0" smtClean="0"/>
          </a:p>
          <a:p>
            <a:pPr lvl="1">
              <a:buNone/>
            </a:pPr>
            <a:endParaRPr lang="en-US" dirty="0" smtClean="0"/>
          </a:p>
        </p:txBody>
      </p:sp>
    </p:spTree>
    <p:extLst>
      <p:ext uri="{BB962C8B-B14F-4D97-AF65-F5344CB8AC3E}">
        <p14:creationId xmlns:p14="http://schemas.microsoft.com/office/powerpoint/2010/main" val="35658633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smtClean="0"/>
              <a:t>Cryptography (665)</a:t>
            </a:r>
            <a:endParaRPr lang="en-US" dirty="0" smtClean="0"/>
          </a:p>
        </p:txBody>
      </p:sp>
      <p:sp>
        <p:nvSpPr>
          <p:cNvPr id="3075" name="Rectangle 3"/>
          <p:cNvSpPr>
            <a:spLocks noGrp="1" noChangeArrowheads="1"/>
          </p:cNvSpPr>
          <p:nvPr>
            <p:ph idx="1"/>
          </p:nvPr>
        </p:nvSpPr>
        <p:spPr/>
        <p:txBody>
          <a:bodyPr>
            <a:normAutofit/>
          </a:bodyPr>
          <a:lstStyle/>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r>
              <a:rPr lang="en-US" dirty="0" smtClean="0"/>
              <a:t>Now it’s time to memorize some terms…</a:t>
            </a:r>
          </a:p>
          <a:p>
            <a:pPr lvl="1">
              <a:buNone/>
            </a:pPr>
            <a:endParaRPr lang="en-US" dirty="0" smtClean="0"/>
          </a:p>
        </p:txBody>
      </p:sp>
    </p:spTree>
    <p:extLst>
      <p:ext uri="{BB962C8B-B14F-4D97-AF65-F5344CB8AC3E}">
        <p14:creationId xmlns:p14="http://schemas.microsoft.com/office/powerpoint/2010/main" val="13262968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mtClean="0"/>
              <a:t>Cryptographic Terminology</a:t>
            </a:r>
          </a:p>
        </p:txBody>
      </p:sp>
      <p:sp>
        <p:nvSpPr>
          <p:cNvPr id="5123" name="Rectangle 3"/>
          <p:cNvSpPr>
            <a:spLocks noGrp="1" noChangeArrowheads="1"/>
          </p:cNvSpPr>
          <p:nvPr>
            <p:ph idx="1"/>
          </p:nvPr>
        </p:nvSpPr>
        <p:spPr/>
        <p:txBody>
          <a:bodyPr/>
          <a:lstStyle/>
          <a:p>
            <a:r>
              <a:rPr lang="en-US" dirty="0" smtClean="0"/>
              <a:t>Cryptography - a method of storing and transmitting data in a form only intended for authorized parties to read or process.</a:t>
            </a:r>
          </a:p>
          <a:p>
            <a:endParaRPr lang="en-US" dirty="0" smtClean="0"/>
          </a:p>
          <a:p>
            <a:r>
              <a:rPr lang="en-US" dirty="0" smtClean="0"/>
              <a:t>Cryptanalysis* - science of studying, breaking, and reverse engineering algorithms and keys.</a:t>
            </a:r>
          </a:p>
          <a:p>
            <a:endParaRPr lang="en-US" dirty="0" smtClean="0"/>
          </a:p>
        </p:txBody>
      </p:sp>
    </p:spTree>
    <p:extLst>
      <p:ext uri="{BB962C8B-B14F-4D97-AF65-F5344CB8AC3E}">
        <p14:creationId xmlns:p14="http://schemas.microsoft.com/office/powerpoint/2010/main" val="37095949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Cryptographic Terminology (671)</a:t>
            </a:r>
          </a:p>
        </p:txBody>
      </p:sp>
      <p:sp>
        <p:nvSpPr>
          <p:cNvPr id="6147" name="Rectangle 3"/>
          <p:cNvSpPr>
            <a:spLocks noGrp="1" noChangeArrowheads="1"/>
          </p:cNvSpPr>
          <p:nvPr>
            <p:ph idx="1"/>
          </p:nvPr>
        </p:nvSpPr>
        <p:spPr/>
        <p:txBody>
          <a:bodyPr/>
          <a:lstStyle/>
          <a:p>
            <a:r>
              <a:rPr lang="en-US" dirty="0" smtClean="0"/>
              <a:t>Encryption – the method of transforming data (plaintext) into an unreadable format.</a:t>
            </a:r>
          </a:p>
          <a:p>
            <a:endParaRPr lang="en-US" dirty="0" smtClean="0"/>
          </a:p>
          <a:p>
            <a:r>
              <a:rPr lang="en-US" dirty="0" smtClean="0"/>
              <a:t>Plaintext – the format of data before being encrypted</a:t>
            </a:r>
          </a:p>
          <a:p>
            <a:endParaRPr lang="en-US" dirty="0" smtClean="0"/>
          </a:p>
          <a:p>
            <a:r>
              <a:rPr lang="en-US" dirty="0" smtClean="0"/>
              <a:t>Cipher text – the “Scrambled” format of data after being encrypted</a:t>
            </a:r>
          </a:p>
        </p:txBody>
      </p:sp>
    </p:spTree>
    <p:extLst>
      <p:ext uri="{BB962C8B-B14F-4D97-AF65-F5344CB8AC3E}">
        <p14:creationId xmlns:p14="http://schemas.microsoft.com/office/powerpoint/2010/main" val="2152411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Cryptographic Terminology (671)</a:t>
            </a:r>
          </a:p>
        </p:txBody>
      </p:sp>
      <p:sp>
        <p:nvSpPr>
          <p:cNvPr id="7171" name="Rectangle 3"/>
          <p:cNvSpPr>
            <a:spLocks noGrp="1" noChangeArrowheads="1"/>
          </p:cNvSpPr>
          <p:nvPr>
            <p:ph idx="1"/>
          </p:nvPr>
        </p:nvSpPr>
        <p:spPr/>
        <p:txBody>
          <a:bodyPr>
            <a:normAutofit/>
          </a:bodyPr>
          <a:lstStyle/>
          <a:p>
            <a:r>
              <a:rPr lang="en-US" dirty="0" smtClean="0"/>
              <a:t>Decryption – the method of turning cipher text back into </a:t>
            </a:r>
          </a:p>
          <a:p>
            <a:endParaRPr lang="en-US" dirty="0" smtClean="0"/>
          </a:p>
          <a:p>
            <a:r>
              <a:rPr lang="en-US" dirty="0" smtClean="0"/>
              <a:t>Encryption algorithm – a set or rules or procedures that dictates how to encrypt and decrypt data. Also called an encryption </a:t>
            </a:r>
            <a:r>
              <a:rPr lang="en-US" b="1" dirty="0" smtClean="0"/>
              <a:t>cipher</a:t>
            </a:r>
          </a:p>
          <a:p>
            <a:endParaRPr lang="en-US" dirty="0" smtClean="0"/>
          </a:p>
          <a:p>
            <a:r>
              <a:rPr lang="en-US" dirty="0" smtClean="0"/>
              <a:t>Key (crypto variable) - a values used in the encryption process to encrypt and decrypt</a:t>
            </a:r>
          </a:p>
        </p:txBody>
      </p:sp>
    </p:spTree>
    <p:extLst>
      <p:ext uri="{BB962C8B-B14F-4D97-AF65-F5344CB8AC3E}">
        <p14:creationId xmlns:p14="http://schemas.microsoft.com/office/powerpoint/2010/main" val="21585974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a:t>
            </a:fld>
            <a:endParaRPr lang="en-US" dirty="0"/>
          </a:p>
        </p:txBody>
      </p:sp>
      <p:pic>
        <p:nvPicPr>
          <p:cNvPr id="3" name="Picture 2"/>
          <p:cNvPicPr>
            <a:picLocks noChangeAspect="1"/>
          </p:cNvPicPr>
          <p:nvPr/>
        </p:nvPicPr>
        <p:blipFill>
          <a:blip r:embed="rId2"/>
          <a:stretch>
            <a:fillRect/>
          </a:stretch>
        </p:blipFill>
        <p:spPr>
          <a:xfrm>
            <a:off x="-2538" y="1035735"/>
            <a:ext cx="9149076" cy="4786528"/>
          </a:xfrm>
          <a:prstGeom prst="rect">
            <a:avLst/>
          </a:prstGeom>
        </p:spPr>
      </p:pic>
    </p:spTree>
    <p:extLst>
      <p:ext uri="{BB962C8B-B14F-4D97-AF65-F5344CB8AC3E}">
        <p14:creationId xmlns:p14="http://schemas.microsoft.com/office/powerpoint/2010/main" val="274309411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Cryptosystem Definitions (672)</a:t>
            </a:r>
          </a:p>
        </p:txBody>
      </p:sp>
      <p:sp>
        <p:nvSpPr>
          <p:cNvPr id="8195" name="Rectangle 3"/>
          <p:cNvSpPr>
            <a:spLocks noGrp="1" noChangeArrowheads="1"/>
          </p:cNvSpPr>
          <p:nvPr>
            <p:ph idx="1"/>
          </p:nvPr>
        </p:nvSpPr>
        <p:spPr/>
        <p:txBody>
          <a:bodyPr>
            <a:normAutofit fontScale="92500" lnSpcReduction="20000"/>
          </a:bodyPr>
          <a:lstStyle/>
          <a:p>
            <a:r>
              <a:rPr lang="en-US" dirty="0" smtClean="0"/>
              <a:t>Key space – the range of possible values used to construct keys</a:t>
            </a:r>
          </a:p>
          <a:p>
            <a:pPr>
              <a:buNone/>
            </a:pPr>
            <a:endParaRPr lang="en-US" dirty="0" smtClean="0"/>
          </a:p>
          <a:p>
            <a:pPr>
              <a:buNone/>
            </a:pPr>
            <a:r>
              <a:rPr lang="en-US" dirty="0" smtClean="0"/>
              <a:t>example: </a:t>
            </a:r>
          </a:p>
          <a:p>
            <a:r>
              <a:rPr lang="en-US" dirty="0" smtClean="0"/>
              <a:t>Assume a key can be 4 digits long and consist of 0-9</a:t>
            </a:r>
          </a:p>
          <a:p>
            <a:pPr lvl="1"/>
            <a:r>
              <a:rPr lang="en-US" dirty="0" smtClean="0"/>
              <a:t>Key space is all combinations from  0000 – 9999</a:t>
            </a:r>
          </a:p>
          <a:p>
            <a:pPr lvl="1"/>
            <a:r>
              <a:rPr lang="en-US" dirty="0" smtClean="0"/>
              <a:t>Key space = 10,000</a:t>
            </a:r>
          </a:p>
          <a:p>
            <a:pPr lvl="1"/>
            <a:endParaRPr lang="en-US" dirty="0" smtClean="0"/>
          </a:p>
          <a:p>
            <a:pPr lvl="1"/>
            <a:endParaRPr lang="en-US" dirty="0" smtClean="0"/>
          </a:p>
          <a:p>
            <a:r>
              <a:rPr lang="en-US" dirty="0" smtClean="0"/>
              <a:t>Assume a key can be 6 digits long and consist of 0-9</a:t>
            </a:r>
          </a:p>
          <a:p>
            <a:pPr lvl="1"/>
            <a:r>
              <a:rPr lang="en-US" dirty="0" smtClean="0"/>
              <a:t>Key space is all combinations from 0000 – 999,999</a:t>
            </a:r>
          </a:p>
          <a:p>
            <a:pPr lvl="1"/>
            <a:r>
              <a:rPr lang="en-US" dirty="0" smtClean="0"/>
              <a:t>Key space = 1,000,000</a:t>
            </a:r>
          </a:p>
          <a:p>
            <a:pPr lvl="1"/>
            <a:endParaRPr lang="en-US" dirty="0" smtClean="0"/>
          </a:p>
        </p:txBody>
      </p:sp>
    </p:spTree>
    <p:extLst>
      <p:ext uri="{BB962C8B-B14F-4D97-AF65-F5344CB8AC3E}">
        <p14:creationId xmlns:p14="http://schemas.microsoft.com/office/powerpoint/2010/main" val="898101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Cryptosystem Definitions (672)</a:t>
            </a:r>
          </a:p>
        </p:txBody>
      </p:sp>
      <p:sp>
        <p:nvSpPr>
          <p:cNvPr id="9219" name="Content Placeholder 2"/>
          <p:cNvSpPr>
            <a:spLocks noGrp="1"/>
          </p:cNvSpPr>
          <p:nvPr>
            <p:ph idx="1"/>
          </p:nvPr>
        </p:nvSpPr>
        <p:spPr/>
        <p:txBody>
          <a:bodyPr/>
          <a:lstStyle/>
          <a:p>
            <a:r>
              <a:rPr lang="en-US" dirty="0" smtClean="0"/>
              <a:t>Key Clustering – Instance when two different keys generate the same cipher text from the same plaintext</a:t>
            </a:r>
          </a:p>
          <a:p>
            <a:endParaRPr lang="en-US" dirty="0" smtClean="0"/>
          </a:p>
          <a:p>
            <a:r>
              <a:rPr lang="en-US" dirty="0" smtClean="0"/>
              <a:t>Work factor – Estimated time and resources to break a cryptosystem</a:t>
            </a:r>
          </a:p>
          <a:p>
            <a:pPr lvl="1"/>
            <a:r>
              <a:rPr lang="en-US" dirty="0" smtClean="0"/>
              <a:t>Ultimate goal is to make the work factor too high for the attacker.</a:t>
            </a:r>
          </a:p>
          <a:p>
            <a:endParaRPr lang="en-US" dirty="0" smtClean="0"/>
          </a:p>
        </p:txBody>
      </p:sp>
    </p:spTree>
    <p:extLst>
      <p:ext uri="{BB962C8B-B14F-4D97-AF65-F5344CB8AC3E}">
        <p14:creationId xmlns:p14="http://schemas.microsoft.com/office/powerpoint/2010/main" val="39038373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r>
              <a:rPr lang="en-US" smtClean="0"/>
              <a:t>Cryptosystem Development Concepts (674)</a:t>
            </a:r>
          </a:p>
        </p:txBody>
      </p:sp>
      <p:sp>
        <p:nvSpPr>
          <p:cNvPr id="10243" name="Rectangle 3"/>
          <p:cNvSpPr>
            <a:spLocks noGrp="1" noChangeArrowheads="1"/>
          </p:cNvSpPr>
          <p:nvPr>
            <p:ph idx="1"/>
          </p:nvPr>
        </p:nvSpPr>
        <p:spPr/>
        <p:txBody>
          <a:bodyPr/>
          <a:lstStyle/>
          <a:p>
            <a:r>
              <a:rPr lang="en-US" smtClean="0"/>
              <a:t>Assume the attacker knows your encryption/decryption algorithm. </a:t>
            </a:r>
          </a:p>
          <a:p>
            <a:r>
              <a:rPr lang="en-US" smtClean="0"/>
              <a:t>Algorithms should be open to review.</a:t>
            </a:r>
          </a:p>
          <a:p>
            <a:r>
              <a:rPr lang="en-US" smtClean="0"/>
              <a:t>The only thing that should be secret in a cryptosystem is the “key” (Kerckhoffs Principal)</a:t>
            </a:r>
          </a:p>
          <a:p>
            <a:endParaRPr lang="en-US" dirty="0" smtClean="0"/>
          </a:p>
        </p:txBody>
      </p:sp>
    </p:spTree>
    <p:extLst>
      <p:ext uri="{BB962C8B-B14F-4D97-AF65-F5344CB8AC3E}">
        <p14:creationId xmlns:p14="http://schemas.microsoft.com/office/powerpoint/2010/main" val="640392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p:txBody>
          <a:bodyPr/>
          <a:lstStyle/>
          <a:p>
            <a:pPr eaLnBrk="1" hangingPunct="1"/>
            <a:r>
              <a:rPr lang="en-US" smtClean="0"/>
              <a:t>Key Generation and Management</a:t>
            </a:r>
          </a:p>
        </p:txBody>
      </p:sp>
    </p:spTree>
    <p:extLst>
      <p:ext uri="{BB962C8B-B14F-4D97-AF65-F5344CB8AC3E}">
        <p14:creationId xmlns:p14="http://schemas.microsoft.com/office/powerpoint/2010/main" val="21238016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r>
              <a:rPr lang="en-US" smtClean="0"/>
              <a:t>Key Generation and Management (674)</a:t>
            </a:r>
          </a:p>
        </p:txBody>
      </p:sp>
      <p:sp>
        <p:nvSpPr>
          <p:cNvPr id="12291" name="Rectangle 3"/>
          <p:cNvSpPr>
            <a:spLocks noGrp="1" noChangeArrowheads="1"/>
          </p:cNvSpPr>
          <p:nvPr>
            <p:ph idx="1"/>
          </p:nvPr>
        </p:nvSpPr>
        <p:spPr/>
        <p:txBody>
          <a:bodyPr>
            <a:normAutofit lnSpcReduction="10000"/>
          </a:bodyPr>
          <a:lstStyle/>
          <a:p>
            <a:r>
              <a:rPr lang="en-US" dirty="0" smtClean="0"/>
              <a:t>The goal of designing an encryption method is to make compromising it too expensive to be worth it*. </a:t>
            </a:r>
          </a:p>
          <a:p>
            <a:r>
              <a:rPr lang="en-US" dirty="0" smtClean="0"/>
              <a:t>The amount of work to break it is called “work-factor”*</a:t>
            </a:r>
          </a:p>
          <a:p>
            <a:r>
              <a:rPr lang="en-US" dirty="0" smtClean="0"/>
              <a:t>Protecting the key is important. There is no point to designing an encryption system that would take 1,000,000 years to break if you can easily just get </a:t>
            </a:r>
            <a:r>
              <a:rPr lang="en-US" dirty="0" err="1" smtClean="0"/>
              <a:t>someones</a:t>
            </a:r>
            <a:r>
              <a:rPr lang="en-US" dirty="0" smtClean="0"/>
              <a:t> key!</a:t>
            </a:r>
          </a:p>
          <a:p>
            <a:r>
              <a:rPr lang="en-US" dirty="0" smtClean="0"/>
              <a:t>Key Protection is CRITICAL*</a:t>
            </a:r>
          </a:p>
          <a:p>
            <a:r>
              <a:rPr lang="en-US" dirty="0" smtClean="0"/>
              <a:t>(more)</a:t>
            </a:r>
          </a:p>
          <a:p>
            <a:endParaRPr lang="en-US" dirty="0" smtClean="0"/>
          </a:p>
        </p:txBody>
      </p:sp>
    </p:spTree>
    <p:extLst>
      <p:ext uri="{BB962C8B-B14F-4D97-AF65-F5344CB8AC3E}">
        <p14:creationId xmlns:p14="http://schemas.microsoft.com/office/powerpoint/2010/main" val="34821955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smtClean="0"/>
              <a:t>Key Generation and Management</a:t>
            </a:r>
          </a:p>
        </p:txBody>
      </p:sp>
      <p:sp>
        <p:nvSpPr>
          <p:cNvPr id="13315" name="Rectangle 3"/>
          <p:cNvSpPr>
            <a:spLocks noGrp="1" noChangeArrowheads="1"/>
          </p:cNvSpPr>
          <p:nvPr>
            <p:ph idx="1"/>
          </p:nvPr>
        </p:nvSpPr>
        <p:spPr>
          <a:xfrm>
            <a:off x="228600" y="1371600"/>
            <a:ext cx="8686800" cy="5334000"/>
          </a:xfrm>
        </p:spPr>
        <p:txBody>
          <a:bodyPr/>
          <a:lstStyle/>
          <a:p>
            <a:pPr eaLnBrk="1" hangingPunct="1"/>
            <a:r>
              <a:rPr lang="en-US" sz="2800" dirty="0" smtClean="0"/>
              <a:t>The larger the key space is, the more secure a cryptosystem is, this is called “Key Complexity”</a:t>
            </a:r>
          </a:p>
          <a:p>
            <a:pPr eaLnBrk="1" hangingPunct="1"/>
            <a:r>
              <a:rPr lang="en-US" sz="2800" dirty="0" smtClean="0"/>
              <a:t>Keys should be extremely random and use the full spectrum of the key space</a:t>
            </a:r>
          </a:p>
          <a:p>
            <a:pPr eaLnBrk="1" hangingPunct="1"/>
            <a:endParaRPr lang="en-US" sz="2800" dirty="0" smtClean="0"/>
          </a:p>
          <a:p>
            <a:pPr lvl="1">
              <a:buNone/>
            </a:pPr>
            <a:r>
              <a:rPr lang="en-US" dirty="0" smtClean="0"/>
              <a:t>Example:</a:t>
            </a:r>
          </a:p>
          <a:p>
            <a:pPr lvl="2">
              <a:buNone/>
            </a:pPr>
            <a:r>
              <a:rPr lang="en-US" dirty="0" smtClean="0"/>
              <a:t> Assume your key can be 10 digits </a:t>
            </a:r>
          </a:p>
          <a:p>
            <a:pPr lvl="2" eaLnBrk="1" hangingPunct="1">
              <a:buFontTx/>
              <a:buNone/>
            </a:pPr>
            <a:r>
              <a:rPr lang="en-US" dirty="0" smtClean="0"/>
              <a:t>Is </a:t>
            </a:r>
            <a:r>
              <a:rPr lang="en-US" dirty="0" smtClean="0">
                <a:solidFill>
                  <a:srgbClr val="FF0000"/>
                </a:solidFill>
              </a:rPr>
              <a:t>0000000001</a:t>
            </a:r>
            <a:r>
              <a:rPr lang="en-US" dirty="0" smtClean="0"/>
              <a:t> a good key?</a:t>
            </a:r>
          </a:p>
          <a:p>
            <a:pPr algn="ctr" eaLnBrk="1" hangingPunct="1">
              <a:buFontTx/>
              <a:buNone/>
            </a:pPr>
            <a:endParaRPr lang="en-US" sz="2800" dirty="0" smtClean="0"/>
          </a:p>
          <a:p>
            <a:pPr algn="ctr" eaLnBrk="1" hangingPunct="1">
              <a:buFontTx/>
              <a:buNone/>
            </a:pPr>
            <a:r>
              <a:rPr lang="en-US" sz="2800" dirty="0" smtClean="0"/>
              <a:t>(more)</a:t>
            </a:r>
          </a:p>
          <a:p>
            <a:pPr eaLnBrk="1" hangingPunct="1">
              <a:buFontTx/>
              <a:buNone/>
            </a:pPr>
            <a:endParaRPr lang="en-US" sz="2800" dirty="0" smtClean="0"/>
          </a:p>
        </p:txBody>
      </p:sp>
    </p:spTree>
    <p:extLst>
      <p:ext uri="{BB962C8B-B14F-4D97-AF65-F5344CB8AC3E}">
        <p14:creationId xmlns:p14="http://schemas.microsoft.com/office/powerpoint/2010/main" val="307564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smtClean="0"/>
              <a:t>Key Generation and Management</a:t>
            </a:r>
          </a:p>
        </p:txBody>
      </p:sp>
      <p:sp>
        <p:nvSpPr>
          <p:cNvPr id="14339" name="Rectangle 3"/>
          <p:cNvSpPr>
            <a:spLocks noGrp="1" noChangeArrowheads="1"/>
          </p:cNvSpPr>
          <p:nvPr>
            <p:ph idx="1"/>
          </p:nvPr>
        </p:nvSpPr>
        <p:spPr/>
        <p:txBody>
          <a:bodyPr>
            <a:normAutofit/>
          </a:bodyPr>
          <a:lstStyle/>
          <a:p>
            <a:r>
              <a:rPr lang="en-US" dirty="0" smtClean="0"/>
              <a:t>Keys must be securely distributed and stored</a:t>
            </a:r>
          </a:p>
          <a:p>
            <a:r>
              <a:rPr lang="en-US" dirty="0" smtClean="0"/>
              <a:t>Keys lifetime should correspond with the sensitivity of the data to be protected, and the amount of times the key is used.</a:t>
            </a:r>
          </a:p>
          <a:p>
            <a:r>
              <a:rPr lang="en-US" dirty="0" smtClean="0"/>
              <a:t>If a key is used often, it should be retired after a certain lifetime.</a:t>
            </a:r>
          </a:p>
          <a:p>
            <a:r>
              <a:rPr lang="en-US" dirty="0" smtClean="0"/>
              <a:t>Keys should be destroyed when their lifetime is at and end.</a:t>
            </a:r>
          </a:p>
          <a:p>
            <a:r>
              <a:rPr lang="en-US" dirty="0" smtClean="0"/>
              <a:t>Keys should be backed up in case of emergency</a:t>
            </a:r>
          </a:p>
          <a:p>
            <a:endParaRPr lang="en-US" dirty="0" smtClean="0"/>
          </a:p>
        </p:txBody>
      </p:sp>
    </p:spTree>
    <p:extLst>
      <p:ext uri="{BB962C8B-B14F-4D97-AF65-F5344CB8AC3E}">
        <p14:creationId xmlns:p14="http://schemas.microsoft.com/office/powerpoint/2010/main" val="383759289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ctrTitle"/>
          </p:nvPr>
        </p:nvSpPr>
        <p:spPr/>
        <p:txBody>
          <a:bodyPr/>
          <a:lstStyle/>
          <a:p>
            <a:pPr eaLnBrk="1" hangingPunct="1"/>
            <a:r>
              <a:rPr lang="en-US" smtClean="0"/>
              <a:t>Cryptography History</a:t>
            </a:r>
          </a:p>
        </p:txBody>
      </p:sp>
    </p:spTree>
    <p:extLst>
      <p:ext uri="{BB962C8B-B14F-4D97-AF65-F5344CB8AC3E}">
        <p14:creationId xmlns:p14="http://schemas.microsoft.com/office/powerpoint/2010/main" val="140815195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Cryptography History (667)</a:t>
            </a:r>
          </a:p>
        </p:txBody>
      </p:sp>
      <p:sp>
        <p:nvSpPr>
          <p:cNvPr id="17411" name="Rectangle 3"/>
          <p:cNvSpPr>
            <a:spLocks noGrp="1" noChangeArrowheads="1"/>
          </p:cNvSpPr>
          <p:nvPr>
            <p:ph idx="1"/>
          </p:nvPr>
        </p:nvSpPr>
        <p:spPr/>
        <p:txBody>
          <a:bodyPr/>
          <a:lstStyle/>
          <a:p>
            <a:r>
              <a:rPr lang="en-US" dirty="0" smtClean="0"/>
              <a:t>Romans used a shift cipher called a “CEASAR” cipher. Shift Ciphers simply shift characters in an alphabet.</a:t>
            </a:r>
          </a:p>
          <a:p>
            <a:endParaRPr lang="en-US" dirty="0" smtClean="0"/>
          </a:p>
          <a:p>
            <a:endParaRPr lang="en-US" dirty="0" smtClean="0"/>
          </a:p>
          <a:p>
            <a:endParaRPr lang="en-US" dirty="0" smtClean="0"/>
          </a:p>
          <a:p>
            <a:endParaRPr lang="en-US" dirty="0" smtClean="0"/>
          </a:p>
          <a:p>
            <a:r>
              <a:rPr lang="en-US" dirty="0" smtClean="0"/>
              <a:t>(visual on next slide)</a:t>
            </a:r>
          </a:p>
          <a:p>
            <a:endParaRPr lang="en-US" dirty="0" smtClean="0"/>
          </a:p>
        </p:txBody>
      </p:sp>
    </p:spTree>
    <p:extLst>
      <p:ext uri="{BB962C8B-B14F-4D97-AF65-F5344CB8AC3E}">
        <p14:creationId xmlns:p14="http://schemas.microsoft.com/office/powerpoint/2010/main" val="23864861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descr="ROT13"/>
          <p:cNvPicPr>
            <a:picLocks noGrp="1" noChangeAspect="1" noChangeArrowheads="1"/>
          </p:cNvPicPr>
          <p:nvPr>
            <p:ph idx="1"/>
          </p:nvPr>
        </p:nvPicPr>
        <p:blipFill>
          <a:blip r:embed="rId2" cstate="print"/>
          <a:srcRect b="72314"/>
          <a:stretch>
            <a:fillRect/>
          </a:stretch>
        </p:blipFill>
        <p:spPr>
          <a:xfrm>
            <a:off x="914400" y="1219200"/>
            <a:ext cx="7010400" cy="1219200"/>
          </a:xfrm>
          <a:noFill/>
        </p:spPr>
      </p:pic>
      <p:pic>
        <p:nvPicPr>
          <p:cNvPr id="17415" name="Picture 3" descr="ROT13"/>
          <p:cNvPicPr>
            <a:picLocks noChangeAspect="1" noChangeArrowheads="1"/>
          </p:cNvPicPr>
          <p:nvPr/>
        </p:nvPicPr>
        <p:blipFill>
          <a:blip r:embed="rId2" cstate="print"/>
          <a:srcRect b="44629"/>
          <a:stretch>
            <a:fillRect/>
          </a:stretch>
        </p:blipFill>
        <p:spPr bwMode="auto">
          <a:xfrm>
            <a:off x="914400" y="1219200"/>
            <a:ext cx="7010400" cy="2438400"/>
          </a:xfrm>
          <a:prstGeom prst="rect">
            <a:avLst/>
          </a:prstGeom>
          <a:noFill/>
          <a:ln w="9525">
            <a:noFill/>
            <a:miter lim="800000"/>
            <a:headEnd/>
            <a:tailEnd/>
          </a:ln>
        </p:spPr>
      </p:pic>
      <p:pic>
        <p:nvPicPr>
          <p:cNvPr id="17416" name="Picture 3" descr="ROT13"/>
          <p:cNvPicPr>
            <a:picLocks noChangeAspect="1" noChangeArrowheads="1"/>
          </p:cNvPicPr>
          <p:nvPr/>
        </p:nvPicPr>
        <p:blipFill>
          <a:blip r:embed="rId2" cstate="print"/>
          <a:srcRect b="29056"/>
          <a:stretch>
            <a:fillRect/>
          </a:stretch>
        </p:blipFill>
        <p:spPr bwMode="auto">
          <a:xfrm>
            <a:off x="914400" y="1219200"/>
            <a:ext cx="7010400" cy="3124200"/>
          </a:xfrm>
          <a:prstGeom prst="rect">
            <a:avLst/>
          </a:prstGeom>
          <a:noFill/>
          <a:ln w="9525">
            <a:noFill/>
            <a:miter lim="800000"/>
            <a:headEnd/>
            <a:tailEnd/>
          </a:ln>
        </p:spPr>
      </p:pic>
      <p:pic>
        <p:nvPicPr>
          <p:cNvPr id="17417" name="Picture 3" descr="ROT13"/>
          <p:cNvPicPr>
            <a:picLocks noChangeAspect="1" noChangeArrowheads="1"/>
          </p:cNvPicPr>
          <p:nvPr/>
        </p:nvPicPr>
        <p:blipFill>
          <a:blip r:embed="rId2" cstate="print"/>
          <a:srcRect/>
          <a:stretch>
            <a:fillRect/>
          </a:stretch>
        </p:blipFill>
        <p:spPr bwMode="auto">
          <a:xfrm>
            <a:off x="914400" y="1219200"/>
            <a:ext cx="7010400" cy="4403725"/>
          </a:xfrm>
          <a:prstGeom prst="rect">
            <a:avLst/>
          </a:prstGeom>
          <a:noFill/>
          <a:ln w="9525">
            <a:noFill/>
            <a:miter lim="800000"/>
            <a:headEnd/>
            <a:tailEnd/>
          </a:ln>
        </p:spPr>
      </p:pic>
      <p:sp>
        <p:nvSpPr>
          <p:cNvPr id="18438" name="Text Box 13"/>
          <p:cNvSpPr txBox="1">
            <a:spLocks noChangeArrowheads="1"/>
          </p:cNvSpPr>
          <p:nvPr/>
        </p:nvSpPr>
        <p:spPr bwMode="auto">
          <a:xfrm>
            <a:off x="441325" y="4989513"/>
            <a:ext cx="184150" cy="366712"/>
          </a:xfrm>
          <a:prstGeom prst="rect">
            <a:avLst/>
          </a:prstGeom>
          <a:noFill/>
          <a:ln w="9525">
            <a:noFill/>
            <a:miter lim="800000"/>
            <a:headEnd/>
            <a:tailEnd/>
          </a:ln>
        </p:spPr>
        <p:txBody>
          <a:bodyPr wrap="none">
            <a:spAutoFit/>
          </a:bodyPr>
          <a:lstStyle/>
          <a:p>
            <a:endParaRPr lang="en-US"/>
          </a:p>
        </p:txBody>
      </p:sp>
      <p:sp>
        <p:nvSpPr>
          <p:cNvPr id="18439" name="Text Box 15"/>
          <p:cNvSpPr txBox="1">
            <a:spLocks noChangeArrowheads="1"/>
          </p:cNvSpPr>
          <p:nvPr/>
        </p:nvSpPr>
        <p:spPr bwMode="auto">
          <a:xfrm>
            <a:off x="1219200" y="228600"/>
            <a:ext cx="6781800" cy="762000"/>
          </a:xfrm>
          <a:prstGeom prst="rect">
            <a:avLst/>
          </a:prstGeom>
          <a:noFill/>
          <a:ln w="9525">
            <a:noFill/>
            <a:miter lim="800000"/>
            <a:headEnd/>
            <a:tailEnd/>
          </a:ln>
        </p:spPr>
        <p:txBody>
          <a:bodyPr>
            <a:spAutoFit/>
          </a:bodyPr>
          <a:lstStyle/>
          <a:p>
            <a:pPr algn="ctr">
              <a:spcBef>
                <a:spcPct val="50000"/>
              </a:spcBef>
            </a:pPr>
            <a:r>
              <a:rPr lang="en-US" sz="4400"/>
              <a:t>ROT 13</a:t>
            </a:r>
          </a:p>
        </p:txBody>
      </p:sp>
    </p:spTree>
    <p:extLst>
      <p:ext uri="{BB962C8B-B14F-4D97-AF65-F5344CB8AC3E}">
        <p14:creationId xmlns:p14="http://schemas.microsoft.com/office/powerpoint/2010/main" val="336014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9572</Words>
  <Application>Microsoft Office PowerPoint</Application>
  <PresentationFormat>On-screen Show (4:3)</PresentationFormat>
  <Paragraphs>1340</Paragraphs>
  <Slides>241</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241</vt:i4>
      </vt:variant>
    </vt:vector>
  </HeadingPairs>
  <TitlesOfParts>
    <vt:vector size="251" baseType="lpstr">
      <vt:lpstr>ＭＳ Ｐゴシック</vt:lpstr>
      <vt:lpstr>Arial</vt:lpstr>
      <vt:lpstr>Arial Black</vt:lpstr>
      <vt:lpstr>Bookman Old Style</vt:lpstr>
      <vt:lpstr>Calibri</vt:lpstr>
      <vt:lpstr>Century Gothic</vt:lpstr>
      <vt:lpstr>Gisha</vt:lpstr>
      <vt:lpstr>Tahoma</vt:lpstr>
      <vt:lpstr>Wingdings</vt:lpstr>
      <vt:lpstr>SMU Slide TEMPLATE 20100603.ver01a</vt:lpstr>
      <vt:lpstr>Session 07: Cryptography</vt:lpstr>
      <vt:lpstr>Housekeeping</vt:lpstr>
      <vt:lpstr>Academic Calendar &amp; Sessions</vt:lpstr>
      <vt:lpstr>Comparison of Our Class to CISSP Domains</vt:lpstr>
      <vt:lpstr>Tales from the Crypt.</vt:lpstr>
      <vt:lpstr>VMware Hands-On Labs (HOL)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Intrusion Kill Chain</vt:lpstr>
      <vt:lpstr>Intrusion Kill Chain</vt:lpstr>
      <vt:lpstr>Intrusion Kill Chain</vt:lpstr>
      <vt:lpstr>Courses of Action</vt:lpstr>
      <vt:lpstr>Courses of Action</vt:lpstr>
      <vt:lpstr>Kill Chain Analysis – Target</vt:lpstr>
      <vt:lpstr>Timeline of the Target Breach</vt:lpstr>
      <vt:lpstr>Missed Opportunities</vt:lpstr>
      <vt:lpstr>Let’s Get Started.</vt:lpstr>
      <vt:lpstr>Session Contents</vt:lpstr>
      <vt:lpstr>Chris's View</vt:lpstr>
      <vt:lpstr>Today's Materials</vt:lpstr>
      <vt:lpstr>Chapter xx: crypto</vt:lpstr>
      <vt:lpstr>Short Version</vt:lpstr>
      <vt:lpstr>Cryptography Fundamentals</vt:lpstr>
      <vt:lpstr>PowerPoint Presentation</vt:lpstr>
      <vt:lpstr>Kryptos Graphein</vt:lpstr>
      <vt:lpstr>Overview</vt:lpstr>
      <vt:lpstr>Definitions</vt:lpstr>
      <vt:lpstr>Definitions </vt:lpstr>
      <vt:lpstr>Definitions</vt:lpstr>
      <vt:lpstr>History</vt:lpstr>
      <vt:lpstr>Crypto History</vt:lpstr>
      <vt:lpstr>Cryptography Fundamentals</vt:lpstr>
      <vt:lpstr>Locks</vt:lpstr>
      <vt:lpstr>Warded Lock</vt:lpstr>
      <vt:lpstr>Standard Tumbler Lock</vt:lpstr>
      <vt:lpstr>Medco High Security Tumbler</vt:lpstr>
      <vt:lpstr>Concept 01: Method and Key</vt:lpstr>
      <vt:lpstr>Concept 02: Block and Stream</vt:lpstr>
      <vt:lpstr>Crypto  Fundamentals</vt:lpstr>
      <vt:lpstr>Transposition Example</vt:lpstr>
      <vt:lpstr>Cryptographic Attacks: TYPES</vt:lpstr>
      <vt:lpstr>Cryptographic Attacks: METHODS I</vt:lpstr>
      <vt:lpstr>Cryptographic Attacks: METHODS II</vt:lpstr>
      <vt:lpstr>Yeah – It’s Your Birthday</vt:lpstr>
      <vt:lpstr>Activity: Use Polyalphabetic Cipher to Encrypt This:</vt:lpstr>
      <vt:lpstr>Polyalphabetic Cipher Solution</vt:lpstr>
      <vt:lpstr>Symmetric Key Cryptosystem Fundamentals</vt:lpstr>
      <vt:lpstr>Symmetric Key Cryptography</vt:lpstr>
      <vt:lpstr>Symmetric Key Pros &amp; Cons</vt:lpstr>
      <vt:lpstr>Symmetric Ciphers </vt:lpstr>
      <vt:lpstr>Activity: XOR Encrypt This:</vt:lpstr>
      <vt:lpstr>XOR Solution</vt:lpstr>
      <vt:lpstr>Asymmetric Key Cryptosystem Fundamentals</vt:lpstr>
      <vt:lpstr>Asymmetric Key Cryptosystems</vt:lpstr>
      <vt:lpstr>Asymmetric: How it works</vt:lpstr>
      <vt:lpstr>Asymmetric Pros &amp; Cons</vt:lpstr>
      <vt:lpstr>Asymmetric Key Algorithms</vt:lpstr>
      <vt:lpstr>Message Digests</vt:lpstr>
      <vt:lpstr>Message Digests</vt:lpstr>
      <vt:lpstr>Public Key Infrastructure Definitions and Concepts</vt:lpstr>
      <vt:lpstr>Public Key Infrastructure</vt:lpstr>
      <vt:lpstr>Discussion: SSL</vt:lpstr>
      <vt:lpstr>Crypto Challenges</vt:lpstr>
      <vt:lpstr>Levels of Security</vt:lpstr>
      <vt:lpstr>Key Distribution  and Management</vt:lpstr>
      <vt:lpstr>Email</vt:lpstr>
      <vt:lpstr>Internet Security Applications</vt:lpstr>
      <vt:lpstr>Secure Transmissions</vt:lpstr>
      <vt:lpstr>Kerberos</vt:lpstr>
      <vt:lpstr>Kerberos - Components</vt:lpstr>
      <vt:lpstr>Kerberos – Working Model</vt:lpstr>
      <vt:lpstr>Kerberos – Another Perspective</vt:lpstr>
      <vt:lpstr>Thank You</vt:lpstr>
      <vt:lpstr>BONUS MATERIALS</vt:lpstr>
      <vt:lpstr>Example of Encrypted Volume</vt:lpstr>
      <vt:lpstr>Asymmetric Key Algorithms: RSA</vt:lpstr>
      <vt:lpstr>Chapter 8: Cryptography</vt:lpstr>
      <vt:lpstr>Cryptography (665)</vt:lpstr>
      <vt:lpstr>Basic Idea</vt:lpstr>
      <vt:lpstr>Cryptography (665)</vt:lpstr>
      <vt:lpstr>Cryptography (665)</vt:lpstr>
      <vt:lpstr>Cryptographic Terminology</vt:lpstr>
      <vt:lpstr>Cryptographic Terminology (671)</vt:lpstr>
      <vt:lpstr>Cryptographic Terminology (671)</vt:lpstr>
      <vt:lpstr>Cryptosystem Definitions (672)</vt:lpstr>
      <vt:lpstr>Cryptosystem Definitions (672)</vt:lpstr>
      <vt:lpstr>Cryptosystem Development Concepts (674)</vt:lpstr>
      <vt:lpstr>Key Generation and Management</vt:lpstr>
      <vt:lpstr>Key Generation and Management (674)</vt:lpstr>
      <vt:lpstr>Key Generation and Management</vt:lpstr>
      <vt:lpstr>Key Generation and Management</vt:lpstr>
      <vt:lpstr>Cryptography History</vt:lpstr>
      <vt:lpstr>Cryptography History (667)</vt:lpstr>
      <vt:lpstr>PowerPoint Presentation</vt:lpstr>
      <vt:lpstr>PowerPoint Presentation</vt:lpstr>
      <vt:lpstr>Transposition Cipher</vt:lpstr>
      <vt:lpstr>Scytale (667)</vt:lpstr>
      <vt:lpstr>Vigenere Cipher (669)</vt:lpstr>
      <vt:lpstr>Vigenere Cipher</vt:lpstr>
      <vt:lpstr>Symmetric Encryption</vt:lpstr>
      <vt:lpstr>Symmetric Encryption (686)</vt:lpstr>
      <vt:lpstr>Symmetric Encryption (686)</vt:lpstr>
      <vt:lpstr>Key Management (687)</vt:lpstr>
      <vt:lpstr>Encryption Modes</vt:lpstr>
      <vt:lpstr>Encryption Modes – Block (692)</vt:lpstr>
      <vt:lpstr>PowerPoint Presentation</vt:lpstr>
      <vt:lpstr>Block Encryption (692)</vt:lpstr>
      <vt:lpstr>Block encryption problem</vt:lpstr>
      <vt:lpstr>Block Encryption Problems (695)</vt:lpstr>
      <vt:lpstr>Cipher Block Chaining (706)</vt:lpstr>
      <vt:lpstr>Counter Mode (709)</vt:lpstr>
      <vt:lpstr>Counter Mode (709)</vt:lpstr>
      <vt:lpstr>Stream Encryption</vt:lpstr>
      <vt:lpstr>XOR (n/b)</vt:lpstr>
      <vt:lpstr>Stream Encryption (695)</vt:lpstr>
      <vt:lpstr>Stream Encryption</vt:lpstr>
      <vt:lpstr>Stream Encryption</vt:lpstr>
      <vt:lpstr>Stream Encryption</vt:lpstr>
      <vt:lpstr>Stream Encryption</vt:lpstr>
      <vt:lpstr>Stream Encryption</vt:lpstr>
      <vt:lpstr>Stream Cipher considerations</vt:lpstr>
      <vt:lpstr>Cipher Feedback Mode (707)</vt:lpstr>
      <vt:lpstr>One Time Pad (677)</vt:lpstr>
      <vt:lpstr>One Time Pad considerations</vt:lpstr>
      <vt:lpstr>One Time Pad (677)</vt:lpstr>
      <vt:lpstr>Symmetric Algorithms</vt:lpstr>
      <vt:lpstr>Symmetric Algorithms – DES (703)</vt:lpstr>
      <vt:lpstr>Triple DES (710)</vt:lpstr>
      <vt:lpstr>AES (711)</vt:lpstr>
      <vt:lpstr>RC5 (712)</vt:lpstr>
      <vt:lpstr>RC6 (712)</vt:lpstr>
      <vt:lpstr>RC4 (712)</vt:lpstr>
      <vt:lpstr>Blowfish (712)</vt:lpstr>
      <vt:lpstr>IDEA (711)</vt:lpstr>
      <vt:lpstr>Symmetric Review</vt:lpstr>
      <vt:lpstr>Symmetric Pros </vt:lpstr>
      <vt:lpstr>Symmetric Cons (688)</vt:lpstr>
      <vt:lpstr>Symmetric (688)</vt:lpstr>
      <vt:lpstr>Asymmetric Encryption</vt:lpstr>
      <vt:lpstr>Asymmetric Encryption (688)</vt:lpstr>
      <vt:lpstr>Asymmetric Encryption (688)</vt:lpstr>
      <vt:lpstr>Asymmetric Properties</vt:lpstr>
      <vt:lpstr>Diffie-Hellman (713)</vt:lpstr>
      <vt:lpstr>Using Asymmetric Encryption for Key Exchange</vt:lpstr>
      <vt:lpstr>Asymmetric Algorithms – RSA (716)</vt:lpstr>
      <vt:lpstr>Asymmetric Algorithms – DSA</vt:lpstr>
      <vt:lpstr>El-Gamal (719)</vt:lpstr>
      <vt:lpstr>Elliptic Curve Cryptosystem (719)</vt:lpstr>
      <vt:lpstr>Asymmetric Overview</vt:lpstr>
      <vt:lpstr>Hashing (721)</vt:lpstr>
      <vt:lpstr>Hashing (721)</vt:lpstr>
      <vt:lpstr>Hash</vt:lpstr>
      <vt:lpstr>Hashes (721)</vt:lpstr>
      <vt:lpstr>Hashes (721)</vt:lpstr>
      <vt:lpstr>Hash algorithms – SHA (727)</vt:lpstr>
      <vt:lpstr>MD2 (727)</vt:lpstr>
      <vt:lpstr>MD4 (727)</vt:lpstr>
      <vt:lpstr>MD5 (727)</vt:lpstr>
      <vt:lpstr>Attacks against Hashes (729)</vt:lpstr>
      <vt:lpstr>Hash overview</vt:lpstr>
      <vt:lpstr>Hash Overview</vt:lpstr>
      <vt:lpstr>HMAC (722)</vt:lpstr>
      <vt:lpstr>HMAC (722)</vt:lpstr>
      <vt:lpstr>HMAC (722)</vt:lpstr>
      <vt:lpstr>Validating a Messages Integrity</vt:lpstr>
      <vt:lpstr>CBC-MAC (724)</vt:lpstr>
      <vt:lpstr>Non-Repudiation (675)</vt:lpstr>
      <vt:lpstr>Non-Repudiation (675)</vt:lpstr>
      <vt:lpstr>Digital Signatures (730)</vt:lpstr>
      <vt:lpstr>Digital Signing (730)</vt:lpstr>
      <vt:lpstr>Digital Signature</vt:lpstr>
      <vt:lpstr>Digital Signing (730)</vt:lpstr>
      <vt:lpstr>Digital Signing</vt:lpstr>
      <vt:lpstr>Services Cryptosystems Provide</vt:lpstr>
      <vt:lpstr>Attacks Against Cryptology</vt:lpstr>
      <vt:lpstr>Cipher Text Only Attacks (761)</vt:lpstr>
      <vt:lpstr>Known-Plaintext Attack (761)</vt:lpstr>
      <vt:lpstr>Chosen-Plaintext Attack (761)</vt:lpstr>
      <vt:lpstr>Chosen Cipher text Attack (762)</vt:lpstr>
      <vt:lpstr>Non-Encryption Ciphers</vt:lpstr>
      <vt:lpstr>Stenography</vt:lpstr>
      <vt:lpstr>Steganography</vt:lpstr>
      <vt:lpstr>Steganography (680)</vt:lpstr>
      <vt:lpstr>Other Non-Encryption Ciphers (679)</vt:lpstr>
      <vt:lpstr>PKI</vt:lpstr>
      <vt:lpstr>Public Key Infrastructure (733)</vt:lpstr>
      <vt:lpstr>Public Key Infrastructure (733)</vt:lpstr>
      <vt:lpstr>Using Asymmetric Encryption for Key Exchange</vt:lpstr>
      <vt:lpstr>Public Key Infrastructure (733)</vt:lpstr>
      <vt:lpstr>PowerPoint Presentation</vt:lpstr>
      <vt:lpstr>PowerPoint Presentation</vt:lpstr>
      <vt:lpstr>Public Key Infrastructure</vt:lpstr>
      <vt:lpstr>PKI</vt:lpstr>
      <vt:lpstr>PKI  components (726)</vt:lpstr>
      <vt:lpstr>PKI components (729)</vt:lpstr>
      <vt:lpstr>PKI steps ()</vt:lpstr>
      <vt:lpstr>PKI steps (739)</vt:lpstr>
      <vt:lpstr>Lets look at a digital Certificate together</vt:lpstr>
      <vt:lpstr>Lets look at a digital Certificate together</vt:lpstr>
      <vt:lpstr>PKI hierarchy</vt:lpstr>
      <vt:lpstr>PKI hierarchy</vt:lpstr>
      <vt:lpstr>CA concerns</vt:lpstr>
      <vt:lpstr>Multiple Certificates</vt:lpstr>
      <vt:lpstr>Certificate Renewals</vt:lpstr>
      <vt:lpstr>Certificate Revocation</vt:lpstr>
      <vt:lpstr>Certificate Revocation</vt:lpstr>
      <vt:lpstr>Certificate Revocation (736)</vt:lpstr>
      <vt:lpstr>OCSP (737)</vt:lpstr>
      <vt:lpstr>Key Recovery</vt:lpstr>
      <vt:lpstr>Key Recovery</vt:lpstr>
      <vt:lpstr>Key Escrow</vt:lpstr>
      <vt:lpstr>PKI concerns</vt:lpstr>
      <vt:lpstr>PKI concerns</vt:lpstr>
      <vt:lpstr>PKI concerns</vt:lpstr>
      <vt:lpstr>Extended Validation Digital Certificates</vt:lpstr>
      <vt:lpstr>Email Security</vt:lpstr>
      <vt:lpstr>Internet</vt:lpstr>
      <vt:lpstr>Email (745)</vt:lpstr>
      <vt:lpstr>Email Security</vt:lpstr>
      <vt:lpstr>Forged Email</vt:lpstr>
      <vt:lpstr>Forged Email</vt:lpstr>
      <vt:lpstr>Signing Email</vt:lpstr>
      <vt:lpstr>Email Encryption</vt:lpstr>
      <vt:lpstr>Email Security (745)</vt:lpstr>
      <vt:lpstr>PEM (746)</vt:lpstr>
      <vt:lpstr>S/MIME (745)</vt:lpstr>
      <vt:lpstr>Message Security Protocol (747)</vt:lpstr>
      <vt:lpstr>PGP (747)</vt:lpstr>
      <vt:lpstr>PGP signed message example</vt:lpstr>
      <vt:lpstr>PGP encrypted and signed</vt:lpstr>
      <vt:lpstr>Other Email Terms</vt:lpstr>
      <vt:lpstr>OWASP Risk Rating Methodology</vt:lpstr>
      <vt:lpstr>From Authorities to Audits</vt:lpstr>
      <vt:lpstr>Effectively Managed IT Controls</vt:lpstr>
      <vt:lpstr>PowerPoint Presentation</vt:lpstr>
      <vt:lpstr>Additional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2016-10-18T23:29:53Z</dcterms:modified>
</cp:coreProperties>
</file>